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94" r:id="rId3"/>
    <p:sldId id="295" r:id="rId4"/>
    <p:sldId id="257" r:id="rId5"/>
    <p:sldId id="258" r:id="rId6"/>
    <p:sldId id="292" r:id="rId7"/>
    <p:sldId id="259" r:id="rId8"/>
    <p:sldId id="260" r:id="rId9"/>
    <p:sldId id="293" r:id="rId10"/>
    <p:sldId id="261" r:id="rId11"/>
    <p:sldId id="262" r:id="rId12"/>
    <p:sldId id="289" r:id="rId13"/>
    <p:sldId id="264"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5423"/>
    <a:srgbClr val="B9F5FD"/>
    <a:srgbClr val="94F0FC"/>
    <a:srgbClr val="6ADC85"/>
    <a:srgbClr val="2DBD4F"/>
    <a:srgbClr val="6699FF"/>
    <a:srgbClr val="B7CFFF"/>
    <a:srgbClr val="97BAFF"/>
    <a:srgbClr val="3CAA51"/>
    <a:srgbClr val="B5E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8.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ata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ata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 Id="rId4" Type="http://schemas.openxmlformats.org/officeDocument/2006/relationships/image" Target="../media/image23.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8" Type="http://schemas.microsoft.com/office/2007/relationships/hdphoto" Target="../media/hdphoto14.wdp"/><Relationship Id="rId13" Type="http://schemas.openxmlformats.org/officeDocument/2006/relationships/image" Target="../media/image50.jpeg"/><Relationship Id="rId3" Type="http://schemas.openxmlformats.org/officeDocument/2006/relationships/image" Target="../media/image42.jpeg"/><Relationship Id="rId7" Type="http://schemas.openxmlformats.org/officeDocument/2006/relationships/image" Target="../media/image45.png"/><Relationship Id="rId12" Type="http://schemas.openxmlformats.org/officeDocument/2006/relationships/image" Target="../media/image49.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4.jpeg"/><Relationship Id="rId11" Type="http://schemas.openxmlformats.org/officeDocument/2006/relationships/image" Target="../media/image48.jpeg"/><Relationship Id="rId5" Type="http://schemas.microsoft.com/office/2007/relationships/hdphoto" Target="../media/hdphoto13.wdp"/><Relationship Id="rId10" Type="http://schemas.openxmlformats.org/officeDocument/2006/relationships/image" Target="../media/image47.jpeg"/><Relationship Id="rId4" Type="http://schemas.openxmlformats.org/officeDocument/2006/relationships/image" Target="../media/image43.png"/><Relationship Id="rId9" Type="http://schemas.openxmlformats.org/officeDocument/2006/relationships/image" Target="../media/image46.jpeg"/><Relationship Id="rId14" Type="http://schemas.openxmlformats.org/officeDocument/2006/relationships/image" Target="../media/image51.jpe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 qsCatId="simple" csTypeId="urn:microsoft.com/office/officeart/2005/8/colors/colorful4" csCatId="colorful" phldr="1"/>
      <dgm:spPr/>
      <dgm:t>
        <a:bodyPr/>
        <a:lstStyle/>
        <a:p>
          <a:endParaRPr lang="es-ES"/>
        </a:p>
      </dgm:t>
    </dgm:pt>
    <dgm:pt modelId="{F4610E80-4EA3-47E2-B382-D17B8EA4B5F0}">
      <dgm:prSet custT="1"/>
      <dgm:spPr>
        <a:solidFill>
          <a:schemeClr val="accent5">
            <a:lumMod val="50000"/>
          </a:schemeClr>
        </a:solidFill>
      </dgm:spPr>
      <dgm:t>
        <a:bodyPr/>
        <a:lstStyle/>
        <a:p>
          <a:r>
            <a:rPr lang="en-US" sz="2000" b="1" noProof="0" dirty="0">
              <a:effectLst>
                <a:outerShdw blurRad="38100" dist="38100" dir="2700000" algn="tl">
                  <a:srgbClr val="000000">
                    <a:alpha val="60000"/>
                  </a:srgbClr>
                </a:outerShdw>
              </a:effectLst>
            </a:rPr>
            <a:t>At that very moment, God made a covenant with Abram, passing through the midst of the sacrifices (Gen. 15:7-21)</a:t>
          </a:r>
          <a:endParaRPr lang="en-US" sz="2000" noProof="0" dirty="0">
            <a:effectLst>
              <a:outerShdw blurRad="38100" dist="38100" dir="2700000" algn="tl">
                <a:srgbClr val="000000">
                  <a:alpha val="60000"/>
                </a:srgbClr>
              </a:outerShdw>
            </a:effectLst>
          </a:endParaRPr>
        </a:p>
      </dgm:t>
    </dgm:pt>
    <dgm:pt modelId="{8353B093-9109-42EB-BD5A-090A5E1C16A3}" type="par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sz="2000">
            <a:effectLst>
              <a:outerShdw blurRad="38100" dist="38100" dir="2700000" algn="tl">
                <a:srgbClr val="000000">
                  <a:alpha val="60000"/>
                </a:srgbClr>
              </a:outerShdw>
            </a:effectLst>
          </a:endParaRPr>
        </a:p>
      </dgm:t>
    </dgm:pt>
    <dgm:pt modelId="{1645775C-B166-4877-AE68-92D7E00D3383}">
      <dgm:prSet custT="1"/>
      <dgm:spPr>
        <a:solidFill>
          <a:schemeClr val="accent6">
            <a:lumMod val="75000"/>
          </a:schemeClr>
        </a:solidFill>
      </dgm:spPr>
      <dgm:t>
        <a:bodyPr/>
        <a:lstStyle/>
        <a:p>
          <a:r>
            <a:rPr lang="en-US" sz="2000" b="1" noProof="0" dirty="0">
              <a:effectLst>
                <a:outerShdw blurRad="38100" dist="38100" dir="2700000" algn="tl">
                  <a:srgbClr val="000000">
                    <a:alpha val="60000"/>
                  </a:srgbClr>
                </a:outerShdw>
              </a:effectLst>
            </a:rPr>
            <a:t>God changed his name and Sarah's, and assured him that his descendant would be Sarah's son (Gen. 17:1-8, 15-16)</a:t>
          </a:r>
          <a:endParaRPr lang="en-US" sz="2000" noProof="0" dirty="0">
            <a:effectLst>
              <a:outerShdw blurRad="38100" dist="38100" dir="2700000" algn="tl">
                <a:srgbClr val="000000">
                  <a:alpha val="60000"/>
                </a:srgbClr>
              </a:outerShdw>
            </a:effectLst>
          </a:endParaRPr>
        </a:p>
      </dgm:t>
    </dgm:pt>
    <dgm:pt modelId="{439587C3-614E-4022-AA57-695FD291A010}" type="par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sz="2000">
            <a:effectLst>
              <a:outerShdw blurRad="38100" dist="38100" dir="2700000" algn="tl">
                <a:srgbClr val="000000">
                  <a:alpha val="60000"/>
                </a:srgbClr>
              </a:outerShdw>
            </a:effectLst>
          </a:endParaRPr>
        </a:p>
      </dgm:t>
    </dgm:pt>
    <dgm:pt modelId="{B80B4D25-B8C0-4234-BE4B-8943C9D019EA}">
      <dgm:prSet custT="1"/>
      <dgm:spPr>
        <a:solidFill>
          <a:schemeClr val="tx2">
            <a:lumMod val="75000"/>
          </a:schemeClr>
        </a:solidFill>
      </dgm:spPr>
      <dgm:t>
        <a:bodyPr/>
        <a:lstStyle/>
        <a:p>
          <a:r>
            <a:rPr lang="en-US" sz="2000" b="1" noProof="0" dirty="0">
              <a:effectLst>
                <a:outerShdw blurRad="38100" dist="38100" dir="2700000" algn="tl">
                  <a:srgbClr val="000000">
                    <a:alpha val="60000"/>
                  </a:srgbClr>
                </a:outerShdw>
              </a:effectLst>
            </a:rPr>
            <a:t>Physically, God appeared to Abraham, along with two angels, and announced to him the birth of Isaac (Gen. 18:1-2, 10)</a:t>
          </a:r>
          <a:endParaRPr lang="en-US" sz="2000" noProof="0" dirty="0">
            <a:effectLst>
              <a:outerShdw blurRad="38100" dist="38100" dir="2700000" algn="tl">
                <a:srgbClr val="000000">
                  <a:alpha val="60000"/>
                </a:srgbClr>
              </a:outerShdw>
            </a:effectLst>
          </a:endParaRPr>
        </a:p>
      </dgm:t>
    </dgm:pt>
    <dgm:pt modelId="{E725FF78-E1EB-405F-B5AE-BB22635CF6D2}" type="par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sz="2000">
            <a:effectLst>
              <a:outerShdw blurRad="38100" dist="38100" dir="2700000" algn="tl">
                <a:srgbClr val="000000">
                  <a:alpha val="60000"/>
                </a:srgbClr>
              </a:outerShdw>
            </a:effectLst>
          </a:endParaRPr>
        </a:p>
      </dgm:t>
    </dgm:pt>
    <dgm:pt modelId="{C980763B-B45D-47D8-A091-59CD3B2ED63E}">
      <dgm:prSet custT="1"/>
      <dgm:spPr>
        <a:solidFill>
          <a:srgbClr val="98465F"/>
        </a:solidFill>
      </dgm:spPr>
      <dgm:t>
        <a:bodyPr/>
        <a:lstStyle/>
        <a:p>
          <a:r>
            <a:rPr lang="en-US" sz="2000" b="1" noProof="0" dirty="0">
              <a:effectLst>
                <a:outerShdw blurRad="38100" dist="38100" dir="2700000" algn="tl">
                  <a:srgbClr val="000000">
                    <a:alpha val="60000"/>
                  </a:srgbClr>
                </a:outerShdw>
              </a:effectLst>
            </a:rPr>
            <a:t>God asked Abraham to sacrifice his son Isaac. By providing a substitute sacrifice, the great plan of redemption was revealed to him (Gen. 22:1-3, 9-13).</a:t>
          </a:r>
          <a:endParaRPr lang="en-US" sz="2000" noProof="0" dirty="0">
            <a:effectLst>
              <a:outerShdw blurRad="38100" dist="38100" dir="2700000" algn="tl">
                <a:srgbClr val="000000">
                  <a:alpha val="60000"/>
                </a:srgbClr>
              </a:outerShdw>
            </a:effectLst>
          </a:endParaRPr>
        </a:p>
      </dgm:t>
    </dgm:pt>
    <dgm:pt modelId="{423A6DB8-6814-41AA-B090-4773B9A5A29D}" type="par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sz="2000">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 qsCatId="simple" csTypeId="urn:microsoft.com/office/officeart/2005/8/colors/colorful1" csCatId="colorful" phldr="1"/>
      <dgm:spPr/>
      <dgm:t>
        <a:bodyPr/>
        <a:lstStyle/>
        <a:p>
          <a:endParaRPr lang="es-ES"/>
        </a:p>
      </dgm:t>
    </dgm:pt>
    <dgm:pt modelId="{A7D4F87E-0341-4A97-BC66-2F68D2A2E44E}">
      <dgm:prSet custT="1"/>
      <dgm:spPr>
        <a:solidFill>
          <a:srgbClr val="9F7919"/>
        </a:solidFill>
      </dgm:spPr>
      <dgm:t>
        <a:bodyPr/>
        <a:lstStyle/>
        <a:p>
          <a:r>
            <a:rPr lang="en-US" sz="2000" b="1" noProof="0" dirty="0">
              <a:effectLst>
                <a:outerShdw blurRad="38100" dist="38100" dir="2700000" algn="tl">
                  <a:srgbClr val="000000">
                    <a:alpha val="59000"/>
                  </a:srgbClr>
                </a:outerShdw>
              </a:effectLst>
            </a:rPr>
            <a:t>In Shechem he was promised that his descendants would inherit the land of Canaan (Gen. 12:6-7)</a:t>
          </a:r>
          <a:endParaRPr lang="en-US" sz="2000" noProof="0" dirty="0">
            <a:effectLst>
              <a:outerShdw blurRad="38100" dist="38100" dir="2700000" algn="tl">
                <a:srgbClr val="000000">
                  <a:alpha val="59000"/>
                </a:srgbClr>
              </a:outerShdw>
            </a:effectLst>
          </a:endParaRPr>
        </a:p>
      </dgm:t>
    </dgm:pt>
    <dgm:pt modelId="{C3BADD93-D035-40F5-8741-2FF394DBECE8}" type="par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sz="2000">
            <a:effectLst>
              <a:outerShdw blurRad="38100" dist="38100" dir="2700000" algn="tl">
                <a:srgbClr val="000000">
                  <a:alpha val="59000"/>
                </a:srgbClr>
              </a:outerShdw>
            </a:effectLst>
          </a:endParaRPr>
        </a:p>
      </dgm:t>
    </dgm:pt>
    <dgm:pt modelId="{491BE7FD-8FE6-44EE-AF33-5F9CB9DC3673}">
      <dgm:prSet custT="1"/>
      <dgm:spPr>
        <a:solidFill>
          <a:schemeClr val="accent1">
            <a:lumMod val="75000"/>
          </a:schemeClr>
        </a:solidFill>
      </dgm:spPr>
      <dgm:t>
        <a:bodyPr/>
        <a:lstStyle/>
        <a:p>
          <a:pPr rtl="0"/>
          <a:r>
            <a:rPr lang="en-US" sz="2000" b="1" noProof="0" dirty="0">
              <a:effectLst>
                <a:outerShdw blurRad="38100" dist="38100" dir="2700000" algn="tl">
                  <a:srgbClr val="000000">
                    <a:alpha val="59000"/>
                  </a:srgbClr>
                </a:outerShdw>
              </a:effectLst>
            </a:rPr>
            <a:t>At Bethel, God renewed his covenant, telling him that his descendants would be like “the dust of the earth” (Gen. 13:14-18)</a:t>
          </a:r>
          <a:endParaRPr lang="en-US" sz="2000" noProof="0" dirty="0">
            <a:effectLst>
              <a:outerShdw blurRad="38100" dist="38100" dir="2700000" algn="tl">
                <a:srgbClr val="000000">
                  <a:alpha val="59000"/>
                </a:srgbClr>
              </a:outerShdw>
            </a:effectLst>
          </a:endParaRPr>
        </a:p>
      </dgm:t>
    </dgm:pt>
    <dgm:pt modelId="{BD864A20-95DC-4E47-BEF4-6460C3F0D2E9}" type="par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sz="2000">
            <a:effectLst>
              <a:outerShdw blurRad="38100" dist="38100" dir="2700000" algn="tl">
                <a:srgbClr val="000000">
                  <a:alpha val="59000"/>
                </a:srgbClr>
              </a:outerShdw>
            </a:effectLst>
          </a:endParaRPr>
        </a:p>
      </dgm:t>
    </dgm:pt>
    <dgm:pt modelId="{C3D3DA70-85C8-4FD5-99F3-98BF13042262}">
      <dgm:prSet custT="1"/>
      <dgm:spPr>
        <a:solidFill>
          <a:schemeClr val="accent3">
            <a:lumMod val="75000"/>
          </a:schemeClr>
        </a:solidFill>
      </dgm:spPr>
      <dgm:t>
        <a:bodyPr/>
        <a:lstStyle/>
        <a:p>
          <a:r>
            <a:rPr lang="en-US" sz="2000" b="1" noProof="0" dirty="0">
              <a:effectLst>
                <a:outerShdw blurRad="38100" dist="38100" dir="2700000" algn="tl">
                  <a:srgbClr val="000000">
                    <a:alpha val="59000"/>
                  </a:srgbClr>
                </a:outerShdw>
              </a:effectLst>
            </a:rPr>
            <a:t>At Mamre, he was assured that his descendants would be as numerous as the stars. “Abram believed the Lord, and he credited it to him as righteousness” (Gen. 15:1-6 </a:t>
          </a:r>
          <a:r>
            <a:rPr lang="en-US" sz="1600" b="1" noProof="0" dirty="0">
              <a:effectLst>
                <a:outerShdw blurRad="38100" dist="38100" dir="2700000" algn="tl">
                  <a:srgbClr val="000000">
                    <a:alpha val="59000"/>
                  </a:srgbClr>
                </a:outerShdw>
              </a:effectLst>
            </a:rPr>
            <a:t>NIV</a:t>
          </a:r>
          <a:r>
            <a:rPr lang="en-US" sz="2000" b="1" noProof="0" dirty="0">
              <a:effectLst>
                <a:outerShdw blurRad="38100" dist="38100" dir="2700000" algn="tl">
                  <a:srgbClr val="000000">
                    <a:alpha val="59000"/>
                  </a:srgbClr>
                </a:outerShdw>
              </a:effectLst>
            </a:rPr>
            <a:t>)</a:t>
          </a:r>
          <a:endParaRPr lang="en-US" sz="2000" noProof="0" dirty="0">
            <a:effectLst>
              <a:outerShdw blurRad="38100" dist="38100" dir="2700000" algn="tl">
                <a:srgbClr val="000000">
                  <a:alpha val="59000"/>
                </a:srgbClr>
              </a:outerShdw>
            </a:effectLst>
          </a:endParaRPr>
        </a:p>
      </dgm:t>
    </dgm:pt>
    <dgm:pt modelId="{213921A4-81E6-4446-8ACA-E805410581B4}" type="par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sz="2000">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custScaleY="126197"/>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 qsCatId="3D" csTypeId="urn:microsoft.com/office/officeart/2005/8/colors/colorful1"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r>
            <a:rPr lang="en-US" sz="1800" b="1" noProof="0" dirty="0"/>
            <a:t>His appeal was not physical, but spiritual (v. 2)</a:t>
          </a:r>
          <a:endParaRPr lang="en-US" sz="1800" noProof="0" dirty="0"/>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r>
            <a:rPr lang="en-US" sz="1800" b="1" noProof="0" dirty="0"/>
            <a:t>He was despised, broken, and rejected (v. 3)</a:t>
          </a:r>
          <a:endParaRPr lang="en-US" sz="1800" noProof="0" dirty="0"/>
        </a:p>
      </dgm:t>
    </dgm:pt>
    <dgm:pt modelId="{B733B311-22A7-4109-9E76-D4DED783F57E}" type="parTrans" cxnId="{1B818C11-BA74-4D62-8CF0-EA08E0B958D5}">
      <dgm:prSet/>
      <dgm:spPr/>
      <dgm:t>
        <a:bodyPr/>
        <a:lstStyle/>
        <a:p>
          <a:endParaRPr lang="es-ES" sz="1800"/>
        </a:p>
      </dgm:t>
    </dgm:pt>
    <dgm:pt modelId="{6991A908-6CC1-4845-8E33-A4D94CD0CB88}" type="sib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r>
            <a:rPr lang="en-US" sz="1800" b="1" noProof="0" dirty="0"/>
            <a:t>Although he healed multitudes, they did not accept him (v. 4)</a:t>
          </a:r>
          <a:endParaRPr lang="en-US" sz="1800" noProof="0" dirty="0"/>
        </a:p>
      </dgm:t>
    </dgm:pt>
    <dgm:pt modelId="{248FCA8B-D634-4C59-80EB-9365DC7BBFFC}" type="parTrans" cxnId="{FD0FB32C-23BB-4B35-A9C7-686DA919AF8D}">
      <dgm:prSet/>
      <dgm:spPr/>
      <dgm:t>
        <a:bodyPr/>
        <a:lstStyle/>
        <a:p>
          <a:endParaRPr lang="es-ES" sz="1800"/>
        </a:p>
      </dgm:t>
    </dgm:pt>
    <dgm:pt modelId="{29FA3C20-713A-4918-AADC-E88263134FF7}" type="sib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r>
            <a:rPr lang="en-US" sz="1800" b="1" noProof="0" dirty="0"/>
            <a:t>Through his death on the cross he provides us with salvation (v. 5)</a:t>
          </a:r>
          <a:endParaRPr lang="en-US" sz="1800" noProof="0" dirty="0"/>
        </a:p>
      </dgm:t>
    </dgm:pt>
    <dgm:pt modelId="{09FF405C-48B6-4750-AE10-89659BE9B458}" type="parTrans" cxnId="{820B0BAE-47AE-49AC-B82E-E050E2D8EE63}">
      <dgm:prSet/>
      <dgm:spPr/>
      <dgm:t>
        <a:bodyPr/>
        <a:lstStyle/>
        <a:p>
          <a:endParaRPr lang="es-ES" sz="1800"/>
        </a:p>
      </dgm:t>
    </dgm:pt>
    <dgm:pt modelId="{45E1D0F5-6913-4BC9-A914-36B0546AD27E}" type="sib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r>
            <a:rPr lang="en-US" sz="1800" b="1" noProof="0" dirty="0"/>
            <a:t>God laid all our sins upon him (v. 6)</a:t>
          </a:r>
          <a:endParaRPr lang="en-US" sz="1800" noProof="0" dirty="0"/>
        </a:p>
      </dgm:t>
    </dgm:pt>
    <dgm:pt modelId="{D725D9D1-8860-46B5-899B-2392C3737577}" type="parTrans" cxnId="{FEAB4EA7-3DD3-49F0-9F37-39539930F610}">
      <dgm:prSet/>
      <dgm:spPr/>
      <dgm:t>
        <a:bodyPr/>
        <a:lstStyle/>
        <a:p>
          <a:endParaRPr lang="es-ES" sz="1800"/>
        </a:p>
      </dgm:t>
    </dgm:pt>
    <dgm:pt modelId="{7DB41B7B-54C8-4BD5-9F9F-40BA8F957016}" type="sib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r>
            <a:rPr lang="en-US" sz="1800" b="1" noProof="0" dirty="0"/>
            <a:t>He did not defend himself before his accusers (v. 7)</a:t>
          </a:r>
          <a:endParaRPr lang="en-US" sz="1800" noProof="0" dirty="0"/>
        </a:p>
      </dgm:t>
    </dgm:pt>
    <dgm:pt modelId="{008715D0-6B1D-4526-8C5B-CFB06D81D2BF}" type="parTrans" cxnId="{874E38AD-1524-4897-88A0-34FE8A86B650}">
      <dgm:prSet/>
      <dgm:spPr/>
      <dgm:t>
        <a:bodyPr/>
        <a:lstStyle/>
        <a:p>
          <a:endParaRPr lang="es-ES" sz="1800"/>
        </a:p>
      </dgm:t>
    </dgm:pt>
    <dgm:pt modelId="{0DEADBDD-8602-4BA7-8B3F-2E9D04E12553}" type="sib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r>
            <a:rPr lang="en-US" sz="1800" b="1" noProof="0" dirty="0"/>
            <a:t>He was tried and condemned to death (v. 8)</a:t>
          </a:r>
          <a:endParaRPr lang="en-US" sz="1800" noProof="0" dirty="0"/>
        </a:p>
      </dgm:t>
    </dgm:pt>
    <dgm:pt modelId="{E136CDE6-FB94-4C34-B03E-ED4F6D51F429}" type="parTrans" cxnId="{9B4C6B4C-84B2-4F86-AE05-8BAB70C0434B}">
      <dgm:prSet/>
      <dgm:spPr/>
      <dgm:t>
        <a:bodyPr/>
        <a:lstStyle/>
        <a:p>
          <a:endParaRPr lang="es-ES" sz="1800"/>
        </a:p>
      </dgm:t>
    </dgm:pt>
    <dgm:pt modelId="{FEF0D992-562B-4EBA-86B1-8749E906A822}" type="sib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r>
            <a:rPr lang="en-US" sz="1800" b="1" noProof="0" dirty="0"/>
            <a:t>He was buried with the rich (v. 9a)</a:t>
          </a:r>
          <a:endParaRPr lang="en-US" sz="1800" noProof="0" dirty="0"/>
        </a:p>
      </dgm:t>
    </dgm:pt>
    <dgm:pt modelId="{3274F435-899E-4A53-B2CF-6FEB74E19A5B}" type="parTrans" cxnId="{3EB70F7C-679D-4A68-B04D-FAC24E6503CB}">
      <dgm:prSet/>
      <dgm:spPr/>
      <dgm:t>
        <a:bodyPr/>
        <a:lstStyle/>
        <a:p>
          <a:endParaRPr lang="es-ES" sz="1800"/>
        </a:p>
      </dgm:t>
    </dgm:pt>
    <dgm:pt modelId="{C4EC3406-B545-44B5-91BD-6A8F470D4471}" type="sib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lstStyle/>
        <a:p>
          <a:r>
            <a:rPr lang="en-US" sz="1800" b="1" noProof="0" dirty="0"/>
            <a:t>He never sinned</a:t>
          </a:r>
          <a:br>
            <a:rPr lang="en-US" sz="1800" b="1" noProof="0" dirty="0"/>
          </a:br>
          <a:r>
            <a:rPr lang="en-US" sz="1800" b="1" noProof="0" dirty="0"/>
            <a:t>(v. 9b)</a:t>
          </a:r>
          <a:endParaRPr lang="en-US" sz="1800" noProof="0" dirty="0"/>
        </a:p>
      </dgm:t>
    </dgm:pt>
    <dgm:pt modelId="{06D51938-7E7D-4514-BF73-9834CA84EB0E}" type="parTrans" cxnId="{C029E5B5-3427-48E8-904B-AEDAF0C0FB23}">
      <dgm:prSet/>
      <dgm:spPr/>
      <dgm:t>
        <a:bodyPr/>
        <a:lstStyle/>
        <a:p>
          <a:endParaRPr lang="es-ES" sz="1800"/>
        </a:p>
      </dgm:t>
    </dgm:pt>
    <dgm:pt modelId="{535EFA2F-14F3-4CB6-8C07-21741E6B72D6}" type="sib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r>
            <a:rPr lang="en-US" sz="1800" b="1" noProof="0" dirty="0"/>
            <a:t>He rose again after his atoning death </a:t>
          </a:r>
          <a:br>
            <a:rPr lang="en-US" sz="1800" b="1" noProof="0" dirty="0"/>
          </a:br>
          <a:r>
            <a:rPr lang="en-US" sz="1800" b="1" noProof="0" dirty="0"/>
            <a:t>(v. 10)</a:t>
          </a:r>
          <a:endParaRPr lang="en-US" sz="1800" noProof="0" dirty="0"/>
        </a:p>
      </dgm:t>
    </dgm:pt>
    <dgm:pt modelId="{2DD4180E-9E58-41E1-B518-AE10E8829094}" type="parTrans" cxnId="{B924DCFA-CB7F-4CCE-AF57-B1160064C72C}">
      <dgm:prSet/>
      <dgm:spPr/>
      <dgm:t>
        <a:bodyPr/>
        <a:lstStyle/>
        <a:p>
          <a:endParaRPr lang="es-ES" sz="1800"/>
        </a:p>
      </dgm:t>
    </dgm:pt>
    <dgm:pt modelId="{0756EBA2-2341-4E04-8A81-7C6E95A35EB8}" type="sib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lstStyle/>
        <a:p>
          <a:r>
            <a:rPr lang="en-US" sz="1800" b="1" noProof="0" dirty="0"/>
            <a:t>One day he will live with those he has redeemed (v. 11)</a:t>
          </a:r>
          <a:endParaRPr lang="en-US" sz="1800" noProof="0" dirty="0"/>
        </a:p>
      </dgm:t>
    </dgm:pt>
    <dgm:pt modelId="{05537A22-D189-4770-B207-2D979DAB1F35}" type="parTrans" cxnId="{55AF1E61-DAF6-4BB7-AD4F-7F2D9A0FBB8E}">
      <dgm:prSet/>
      <dgm:spPr/>
      <dgm:t>
        <a:bodyPr/>
        <a:lstStyle/>
        <a:p>
          <a:endParaRPr lang="es-ES" sz="1800"/>
        </a:p>
      </dgm:t>
    </dgm:pt>
    <dgm:pt modelId="{099F6F00-4A8A-4EEB-93AB-78F9DE250298}" type="sib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lstStyle/>
        <a:p>
          <a:r>
            <a:rPr lang="en-US" sz="1800" b="1" noProof="0" dirty="0"/>
            <a:t>Meanwhile, intercede for us (v. 12)</a:t>
          </a:r>
          <a:endParaRPr lang="en-US" sz="1800" noProof="0" dirty="0"/>
        </a:p>
      </dgm:t>
    </dgm:pt>
    <dgm:pt modelId="{4B1392BB-9B4A-4A66-914A-A563ACFA2EE5}" type="parTrans" cxnId="{A032D48D-ED10-4494-AED1-6F01C97C0125}">
      <dgm:prSet/>
      <dgm:spPr/>
      <dgm:t>
        <a:bodyPr/>
        <a:lstStyle/>
        <a:p>
          <a:endParaRPr lang="es-ES" sz="1800"/>
        </a:p>
      </dgm:t>
    </dgm:pt>
    <dgm:pt modelId="{2A7C9424-2497-4FFC-ADF3-A620F5D311EE}" type="sib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alpha val="60000"/>
                  </a:srgbClr>
                </a:outerShdw>
              </a:effectLst>
            </a:rPr>
            <a:t>At that very moment, God made a covenant with Abram, passing through the midst of the sacrifices (Gen. 15:7-21)</a:t>
          </a:r>
          <a:endParaRPr lang="en-US" sz="2000" kern="1200" noProof="0" dirty="0">
            <a:effectLst>
              <a:outerShdw blurRad="38100" dist="38100" dir="2700000" algn="tl">
                <a:srgbClr val="000000">
                  <a:alpha val="60000"/>
                </a:srgbClr>
              </a:outerShdw>
            </a:effectLst>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alpha val="60000"/>
                  </a:srgbClr>
                </a:outerShdw>
              </a:effectLst>
            </a:rPr>
            <a:t>God changed his name and Sarah's, and assured him that his descendant would be Sarah's son (Gen. 17:1-8, 15-16)</a:t>
          </a:r>
          <a:endParaRPr lang="en-US" sz="2000" kern="1200" noProof="0" dirty="0">
            <a:effectLst>
              <a:outerShdw blurRad="38100" dist="38100" dir="2700000" algn="tl">
                <a:srgbClr val="000000">
                  <a:alpha val="60000"/>
                </a:srgbClr>
              </a:outerShdw>
            </a:effectLst>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alpha val="60000"/>
                  </a:srgbClr>
                </a:outerShdw>
              </a:effectLst>
            </a:rPr>
            <a:t>Physically, God appeared to Abraham, along with two angels, and announced to him the birth of Isaac (Gen. 18:1-2, 10)</a:t>
          </a:r>
          <a:endParaRPr lang="en-US" sz="2000" kern="1200" noProof="0" dirty="0">
            <a:effectLst>
              <a:outerShdw blurRad="38100" dist="38100" dir="2700000" algn="tl">
                <a:srgbClr val="000000">
                  <a:alpha val="60000"/>
                </a:srgbClr>
              </a:outerShdw>
            </a:effectLst>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alpha val="60000"/>
                  </a:srgbClr>
                </a:outerShdw>
              </a:effectLst>
            </a:rPr>
            <a:t>God asked Abraham to sacrifice his son Isaac. By providing a substitute sacrifice, the great plan of redemption was revealed to him (Gen. 22:1-3, 9-13).</a:t>
          </a:r>
          <a:endParaRPr lang="en-US" sz="2000" kern="1200" noProof="0" dirty="0">
            <a:effectLst>
              <a:outerShdw blurRad="38100" dist="38100" dir="2700000" algn="tl">
                <a:srgbClr val="000000">
                  <a:alpha val="60000"/>
                </a:srgbClr>
              </a:outerShdw>
            </a:effectLst>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158186"/>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alpha val="59000"/>
                  </a:srgbClr>
                </a:outerShdw>
              </a:effectLst>
            </a:rPr>
            <a:t>In Shechem he was promised that his descendants would inherit the land of Canaan (Gen. 12:6-7)</a:t>
          </a:r>
          <a:endParaRPr lang="en-US" sz="2000" kern="1200" noProof="0" dirty="0">
            <a:effectLst>
              <a:outerShdw blurRad="38100" dist="38100" dir="2700000" algn="tl">
                <a:srgbClr val="000000">
                  <a:alpha val="59000"/>
                </a:srgbClr>
              </a:outerShdw>
            </a:effectLst>
          </a:endParaRPr>
        </a:p>
      </dsp:txBody>
      <dsp:txXfrm>
        <a:off x="1228339" y="0"/>
        <a:ext cx="4334262" cy="1158186"/>
      </dsp:txXfrm>
    </dsp:sp>
    <dsp:sp modelId="{FDBE7BA9-F2C9-492E-83BA-2EED7B3E52A1}">
      <dsp:nvSpPr>
        <dsp:cNvPr id="0" name=""/>
        <dsp:cNvSpPr/>
      </dsp:nvSpPr>
      <dsp:spPr>
        <a:xfrm>
          <a:off x="115818" y="115818"/>
          <a:ext cx="1112520" cy="9265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274004"/>
          <a:ext cx="5562602" cy="1158186"/>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b="1" kern="1200" noProof="0" dirty="0">
              <a:effectLst>
                <a:outerShdw blurRad="38100" dist="38100" dir="2700000" algn="tl">
                  <a:srgbClr val="000000">
                    <a:alpha val="59000"/>
                  </a:srgbClr>
                </a:outerShdw>
              </a:effectLst>
            </a:rPr>
            <a:t>At Bethel, God renewed his covenant, telling him that his descendants would be like “the dust of the earth” (Gen. 13:14-18)</a:t>
          </a:r>
          <a:endParaRPr lang="en-US" sz="2000" kern="1200" noProof="0" dirty="0">
            <a:effectLst>
              <a:outerShdw blurRad="38100" dist="38100" dir="2700000" algn="tl">
                <a:srgbClr val="000000">
                  <a:alpha val="59000"/>
                </a:srgbClr>
              </a:outerShdw>
            </a:effectLst>
          </a:endParaRPr>
        </a:p>
      </dsp:txBody>
      <dsp:txXfrm>
        <a:off x="1228339" y="1274004"/>
        <a:ext cx="4334262" cy="1158186"/>
      </dsp:txXfrm>
    </dsp:sp>
    <dsp:sp modelId="{64766CB8-A1C6-464D-9FA2-A493A09185E9}">
      <dsp:nvSpPr>
        <dsp:cNvPr id="0" name=""/>
        <dsp:cNvSpPr/>
      </dsp:nvSpPr>
      <dsp:spPr>
        <a:xfrm>
          <a:off x="115818" y="1389823"/>
          <a:ext cx="1112520" cy="92654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548009"/>
          <a:ext cx="5562602" cy="1461596"/>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alpha val="59000"/>
                  </a:srgbClr>
                </a:outerShdw>
              </a:effectLst>
            </a:rPr>
            <a:t>At Mamre, he was assured that his descendants would be as numerous as the stars. “Abram believed the Lord, and he credited it to him as righteousness” (Gen. 15:1-6 </a:t>
          </a:r>
          <a:r>
            <a:rPr lang="en-US" sz="1600" b="1" kern="1200" noProof="0" dirty="0">
              <a:effectLst>
                <a:outerShdw blurRad="38100" dist="38100" dir="2700000" algn="tl">
                  <a:srgbClr val="000000">
                    <a:alpha val="59000"/>
                  </a:srgbClr>
                </a:outerShdw>
              </a:effectLst>
            </a:rPr>
            <a:t>NIV</a:t>
          </a:r>
          <a:r>
            <a:rPr lang="en-US" sz="2000" b="1" kern="1200" noProof="0" dirty="0">
              <a:effectLst>
                <a:outerShdw blurRad="38100" dist="38100" dir="2700000" algn="tl">
                  <a:srgbClr val="000000">
                    <a:alpha val="59000"/>
                  </a:srgbClr>
                </a:outerShdw>
              </a:effectLst>
            </a:rPr>
            <a:t>)</a:t>
          </a:r>
          <a:endParaRPr lang="en-US" sz="2000" kern="1200" noProof="0" dirty="0">
            <a:effectLst>
              <a:outerShdw blurRad="38100" dist="38100" dir="2700000" algn="tl">
                <a:srgbClr val="000000">
                  <a:alpha val="59000"/>
                </a:srgbClr>
              </a:outerShdw>
            </a:effectLst>
          </a:endParaRPr>
        </a:p>
      </dsp:txBody>
      <dsp:txXfrm>
        <a:off x="1228339" y="2548009"/>
        <a:ext cx="4334262" cy="1461596"/>
      </dsp:txXfrm>
    </dsp:sp>
    <dsp:sp modelId="{EB2C40E9-8ADC-4E8F-B069-5B0EF8221EA8}">
      <dsp:nvSpPr>
        <dsp:cNvPr id="0" name=""/>
        <dsp:cNvSpPr/>
      </dsp:nvSpPr>
      <dsp:spPr>
        <a:xfrm>
          <a:off x="115818" y="2815533"/>
          <a:ext cx="1112520" cy="92654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743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His appeal was not physical, but spiritual (v. 2)</a:t>
          </a:r>
          <a:endParaRPr lang="en-US" sz="1800" kern="1200" noProof="0" dirty="0"/>
        </a:p>
      </dsp:txBody>
      <dsp:txXfrm>
        <a:off x="897439"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916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He was despised, broken, and rejected (v. 3)</a:t>
          </a:r>
          <a:endParaRPr lang="en-US" sz="1800" kern="1200" noProof="0" dirty="0"/>
        </a:p>
      </dsp:txBody>
      <dsp:txXfrm>
        <a:off x="4879167" y="156973"/>
        <a:ext cx="2961245" cy="925389"/>
      </dsp:txXfrm>
    </dsp:sp>
    <dsp:sp modelId="{7DF17FC3-A427-416A-9371-0A0113350C66}">
      <dsp:nvSpPr>
        <dsp:cNvPr id="0" name=""/>
        <dsp:cNvSpPr/>
      </dsp:nvSpPr>
      <dsp:spPr>
        <a:xfrm>
          <a:off x="3997596"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0022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Although he healed multitudes, they did not accept him (v. 4)</a:t>
          </a:r>
          <a:endParaRPr lang="en-US" sz="1800" kern="1200" noProof="0" dirty="0"/>
        </a:p>
      </dsp:txBody>
      <dsp:txXfrm>
        <a:off x="8900220" y="156973"/>
        <a:ext cx="2961245" cy="925389"/>
      </dsp:txXfrm>
    </dsp:sp>
    <dsp:sp modelId="{24448896-CA1D-4883-BE3F-84CB5DDCC757}">
      <dsp:nvSpPr>
        <dsp:cNvPr id="0" name=""/>
        <dsp:cNvSpPr/>
      </dsp:nvSpPr>
      <dsp:spPr>
        <a:xfrm>
          <a:off x="7979396"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Through his death on the cross he provides us with salvation (v. 5)</a:t>
          </a:r>
          <a:endParaRPr lang="en-US" sz="1800" kern="1200" noProof="0" dirty="0"/>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God laid all our sins upon him (v. 6)</a:t>
          </a:r>
          <a:endParaRPr lang="en-US" sz="1800" kern="1200" noProof="0" dirty="0"/>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He did not defend himself before his accusers (v. 7)</a:t>
          </a:r>
          <a:endParaRPr lang="en-US" sz="1800" kern="1200" noProof="0" dirty="0"/>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He was tried and condemned to death (v. 8)</a:t>
          </a:r>
          <a:endParaRPr lang="en-US" sz="1800" kern="1200" noProof="0" dirty="0"/>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He was buried with the rich (v. 9a)</a:t>
          </a:r>
          <a:endParaRPr lang="en-US" sz="1800" kern="1200" noProof="0" dirty="0"/>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He never sinned</a:t>
          </a:r>
          <a:br>
            <a:rPr lang="en-US" sz="1800" b="1" kern="1200" noProof="0" dirty="0"/>
          </a:br>
          <a:r>
            <a:rPr lang="en-US" sz="1800" b="1" kern="1200" noProof="0" dirty="0"/>
            <a:t>(v. 9b)</a:t>
          </a:r>
          <a:endParaRPr lang="en-US" sz="1800" kern="1200" noProof="0" dirty="0"/>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He rose again after his atoning death </a:t>
          </a:r>
          <a:br>
            <a:rPr lang="en-US" sz="1800" b="1" kern="1200" noProof="0" dirty="0"/>
          </a:br>
          <a:r>
            <a:rPr lang="en-US" sz="1800" b="1" kern="1200" noProof="0" dirty="0"/>
            <a:t>(v. 10)</a:t>
          </a:r>
          <a:endParaRPr lang="en-US" sz="1800" kern="1200" noProof="0" dirty="0"/>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One day he will live with those he has redeemed (v. 11)</a:t>
          </a:r>
          <a:endParaRPr lang="en-US" sz="1800" kern="1200" noProof="0" dirty="0"/>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noProof="0" dirty="0"/>
            <a:t>Meanwhile, intercede for us (v. 12)</a:t>
          </a:r>
          <a:endParaRPr lang="en-US" sz="1800" kern="1200" noProof="0" dirty="0"/>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22/09/2026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47826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89668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142458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82941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821613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3983077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5596853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031729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575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624758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08550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22/09/2026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22/09/2026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27011668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6.wdp"/><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6.png"/><Relationship Id="rId7" Type="http://schemas.microsoft.com/office/2007/relationships/hdphoto" Target="../media/hdphoto8.wdp"/><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microsoft.com/office/2007/relationships/hdphoto" Target="../media/hdphoto7.wdp"/></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6.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7.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g"/><Relationship Id="rId7" Type="http://schemas.microsoft.com/office/2007/relationships/hdphoto" Target="../media/hdphoto9.wdp"/><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g"/></Relationships>
</file>

<file path=ppt/slides/_rels/slide7.xml.rels><?xml version="1.0" encoding="UTF-8" standalone="yes"?>
<Relationships xmlns="http://schemas.openxmlformats.org/package/2006/relationships"><Relationship Id="rId8" Type="http://schemas.openxmlformats.org/officeDocument/2006/relationships/image" Target="../media/image36.jpeg"/><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39.jpg"/><Relationship Id="rId5" Type="http://schemas.microsoft.com/office/2007/relationships/hdphoto" Target="../media/hdphoto11.wdp"/><Relationship Id="rId10" Type="http://schemas.openxmlformats.org/officeDocument/2006/relationships/image" Target="../media/image38.jpg"/><Relationship Id="rId4" Type="http://schemas.openxmlformats.org/officeDocument/2006/relationships/image" Target="../media/image34.png"/><Relationship Id="rId9" Type="http://schemas.openxmlformats.org/officeDocument/2006/relationships/image" Target="../media/image37.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microsoft.com/office/2007/relationships/hdphoto" Target="../media/hdphoto10.wdp"/><Relationship Id="rId7" Type="http://schemas.openxmlformats.org/officeDocument/2006/relationships/diagramLayout" Target="../diagrams/layout3.xm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diagramData" Target="../diagrams/data3.xml"/><Relationship Id="rId11" Type="http://schemas.openxmlformats.org/officeDocument/2006/relationships/image" Target="../media/image52.jpeg"/><Relationship Id="rId5" Type="http://schemas.microsoft.com/office/2007/relationships/hdphoto" Target="../media/hdphoto11.wdp"/><Relationship Id="rId10" Type="http://schemas.microsoft.com/office/2007/relationships/diagramDrawing" Target="../diagrams/drawing3.xml"/><Relationship Id="rId4" Type="http://schemas.openxmlformats.org/officeDocument/2006/relationships/image" Target="../media/image34.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g"/><Relationship Id="rId7" Type="http://schemas.openxmlformats.org/officeDocument/2006/relationships/image" Target="../media/image58.jpeg"/><Relationship Id="rId12" Type="http://schemas.openxmlformats.org/officeDocument/2006/relationships/image" Target="../media/image63.jp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g"/><Relationship Id="rId11" Type="http://schemas.openxmlformats.org/officeDocument/2006/relationships/image" Target="../media/image62.jpeg"/><Relationship Id="rId5" Type="http://schemas.openxmlformats.org/officeDocument/2006/relationships/image" Target="../media/image56.jpeg"/><Relationship Id="rId10" Type="http://schemas.openxmlformats.org/officeDocument/2006/relationships/image" Target="../media/image61.jpeg"/><Relationship Id="rId4" Type="http://schemas.openxmlformats.org/officeDocument/2006/relationships/image" Target="../media/image55.jpg"/><Relationship Id="rId9" Type="http://schemas.openxmlformats.org/officeDocument/2006/relationships/image" Target="../media/image60.jpg"/></Relationships>
</file>

<file path=ppt/slides/_rels/slide10.xml.rels><?xml version="1.0" encoding="UTF-8" standalone="yes"?>
<Relationships xmlns="http://schemas.openxmlformats.org/package/2006/relationships"><Relationship Id="rId8" Type="http://schemas.openxmlformats.org/officeDocument/2006/relationships/image" Target="../media/image68.jpeg"/><Relationship Id="rId3" Type="http://schemas.microsoft.com/office/2007/relationships/hdphoto" Target="../media/hdphoto15.wdp"/><Relationship Id="rId7"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66.png"/><Relationship Id="rId4" Type="http://schemas.openxmlformats.org/officeDocument/2006/relationships/image" Target="../media/image65.jpg"/></Relationships>
</file>

<file path=ppt/slides/_rels/slide1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sp>
        <p:nvSpPr>
          <p:cNvPr id="17" name="Rectangle 14">
            <a:extLst>
              <a:ext uri="{FF2B5EF4-FFF2-40B4-BE49-F238E27FC236}">
                <a16:creationId xmlns:a16="http://schemas.microsoft.com/office/drawing/2014/main" id="{2705E2BE-5F47-4B94-B624-7B4D14049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ángulo 13">
            <a:extLst>
              <a:ext uri="{FF2B5EF4-FFF2-40B4-BE49-F238E27FC236}">
                <a16:creationId xmlns:a16="http://schemas.microsoft.com/office/drawing/2014/main" id="{D05988D7-997F-D5E9-677D-D21F5FAC259C}"/>
              </a:ext>
            </a:extLst>
          </p:cNvPr>
          <p:cNvSpPr>
            <a:spLocks noGrp="1" noRot="1" noMove="1" noResize="1" noEditPoints="1" noAdjustHandles="1" noChangeArrowheads="1" noChangeShapeType="1"/>
          </p:cNvSpPr>
          <p:nvPr/>
        </p:nvSpPr>
        <p:spPr>
          <a:xfrm>
            <a:off x="7419029" y="3121030"/>
            <a:ext cx="4565343" cy="3587746"/>
          </a:xfrm>
          <a:prstGeom prst="rect">
            <a:avLst/>
          </a:prstGeom>
          <a:ln>
            <a:solidFill>
              <a:schemeClr val="accent1"/>
            </a:solidFill>
          </a:ln>
          <a:scene3d>
            <a:camera prst="orthographicFront"/>
            <a:lightRig rig="threePt" dir="t"/>
          </a:scene3d>
          <a:sp3d>
            <a:bevelT prst="relaxedInse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3" name="Imagen 2">
            <a:extLst>
              <a:ext uri="{FF2B5EF4-FFF2-40B4-BE49-F238E27FC236}">
                <a16:creationId xmlns:a16="http://schemas.microsoft.com/office/drawing/2014/main" id="{9FD59844-C9D0-3464-A78A-6E6E2850914C}"/>
              </a:ext>
            </a:extLst>
          </p:cNvPr>
          <p:cNvPicPr>
            <a:picLocks noGrp="1" noRot="1" noChangeAspect="1" noMove="1" noResize="1" noEditPoints="1" noAdjustHandles="1" noChangeArrowheads="1" noChangeShapeType="1" noCrop="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t="2268" b="2268"/>
          <a:stretch/>
        </p:blipFill>
        <p:spPr>
          <a:xfrm>
            <a:off x="196219" y="136347"/>
            <a:ext cx="3488281" cy="4141235"/>
          </a:xfrm>
          <a:prstGeom prst="rect">
            <a:avLst/>
          </a:prstGeom>
          <a:ln w="28575">
            <a:solidFill>
              <a:schemeClr val="accent1"/>
            </a:solidFill>
          </a:ln>
          <a:scene3d>
            <a:camera prst="orthographicFront"/>
            <a:lightRig rig="threePt" dir="t"/>
          </a:scene3d>
          <a:sp3d>
            <a:bevelT prst="relaxedInset"/>
          </a:sp3d>
        </p:spPr>
      </p:pic>
      <p:pic>
        <p:nvPicPr>
          <p:cNvPr id="6" name="Imagen 5">
            <a:extLst>
              <a:ext uri="{FF2B5EF4-FFF2-40B4-BE49-F238E27FC236}">
                <a16:creationId xmlns:a16="http://schemas.microsoft.com/office/drawing/2014/main" id="{4EF3E00C-715F-4CDB-F644-4FBDD2A28DC3}"/>
              </a:ext>
            </a:extLst>
          </p:cNvPr>
          <p:cNvPicPr>
            <a:picLocks noGrp="1" noRot="1" noChangeAspect="1" noMove="1" noResize="1" noEditPoints="1" noAdjustHandles="1" noChangeArrowheads="1" noChangeShapeType="1" noCrop="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47" b="47"/>
          <a:stretch/>
        </p:blipFill>
        <p:spPr>
          <a:xfrm>
            <a:off x="3878571" y="136348"/>
            <a:ext cx="3339104" cy="4141235"/>
          </a:xfrm>
          <a:prstGeom prst="rect">
            <a:avLst/>
          </a:prstGeom>
          <a:ln w="28575">
            <a:solidFill>
              <a:schemeClr val="accent1"/>
            </a:solidFill>
          </a:ln>
          <a:scene3d>
            <a:camera prst="orthographicFront"/>
            <a:lightRig rig="threePt" dir="t"/>
          </a:scene3d>
          <a:sp3d>
            <a:bevelT prst="relaxedInset"/>
          </a:sp3d>
        </p:spPr>
      </p:pic>
      <p:pic>
        <p:nvPicPr>
          <p:cNvPr id="10" name="Imagen 9">
            <a:extLst>
              <a:ext uri="{FF2B5EF4-FFF2-40B4-BE49-F238E27FC236}">
                <a16:creationId xmlns:a16="http://schemas.microsoft.com/office/drawing/2014/main" id="{363C4B93-2B2E-992B-B1E6-7AD920C9B724}"/>
              </a:ext>
            </a:extLst>
          </p:cNvPr>
          <p:cNvPicPr>
            <a:picLocks noGrp="1" noRot="1" noChangeAspect="1" noMove="1" noResize="1" noEditPoints="1" noAdjustHandles="1" noChangeArrowheads="1" noChangeShapeType="1" noCrop="1"/>
          </p:cNvPicPr>
          <p:nvPr/>
        </p:nvPicPr>
        <p:blipFill>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4510" r="4510"/>
          <a:stretch/>
        </p:blipFill>
        <p:spPr>
          <a:xfrm>
            <a:off x="7419029" y="149223"/>
            <a:ext cx="4565343" cy="2822583"/>
          </a:xfrm>
          <a:prstGeom prst="rect">
            <a:avLst/>
          </a:prstGeom>
          <a:ln w="28575">
            <a:solidFill>
              <a:schemeClr val="accent1"/>
            </a:solidFill>
          </a:ln>
          <a:scene3d>
            <a:camera prst="orthographicFront"/>
            <a:lightRig rig="threePt" dir="t"/>
          </a:scene3d>
          <a:sp3d>
            <a:bevelT prst="relaxedInset"/>
          </a:sp3d>
        </p:spPr>
      </p:pic>
      <p:pic>
        <p:nvPicPr>
          <p:cNvPr id="8" name="Imagen 7">
            <a:extLst>
              <a:ext uri="{FF2B5EF4-FFF2-40B4-BE49-F238E27FC236}">
                <a16:creationId xmlns:a16="http://schemas.microsoft.com/office/drawing/2014/main" id="{5A4A4A2D-B6A6-8382-DEF9-AAA2240AE701}"/>
              </a:ext>
            </a:extLst>
          </p:cNvPr>
          <p:cNvPicPr>
            <a:picLocks noGrp="1" noRot="1" noChangeAspect="1" noMove="1" noResize="1" noEditPoints="1" noAdjustHandles="1" noChangeArrowheads="1" noChangeShapeType="1" noCrop="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l="13238" r="776"/>
          <a:stretch>
            <a:fillRect/>
          </a:stretch>
        </p:blipFill>
        <p:spPr>
          <a:xfrm>
            <a:off x="196218" y="4426804"/>
            <a:ext cx="3488281" cy="2281973"/>
          </a:xfrm>
          <a:prstGeom prst="rect">
            <a:avLst/>
          </a:prstGeom>
          <a:ln w="28575">
            <a:solidFill>
              <a:schemeClr val="accent1"/>
            </a:solidFill>
          </a:ln>
          <a:scene3d>
            <a:camera prst="orthographicFront"/>
            <a:lightRig rig="threePt" dir="t"/>
          </a:scene3d>
          <a:sp3d>
            <a:bevelT prst="relaxedInset"/>
          </a:sp3d>
        </p:spPr>
      </p:pic>
      <p:pic>
        <p:nvPicPr>
          <p:cNvPr id="9" name="Imagen 8">
            <a:extLst>
              <a:ext uri="{FF2B5EF4-FFF2-40B4-BE49-F238E27FC236}">
                <a16:creationId xmlns:a16="http://schemas.microsoft.com/office/drawing/2014/main" id="{EB294FE8-B8E5-EAB4-CB0D-1761E099999D}"/>
              </a:ext>
            </a:extLst>
          </p:cNvPr>
          <p:cNvPicPr>
            <a:picLocks noGrp="1" noRot="1" noChangeAspect="1" noMove="1" noResize="1" noEditPoints="1" noAdjustHandles="1" noChangeArrowheads="1" noChangeShapeType="1" noCrop="1"/>
          </p:cNvPicPr>
          <p:nvPr/>
        </p:nvPicPr>
        <p:blipFill>
          <a:blip r:embed="rId10" cstate="print">
            <a:extLst>
              <a:ext uri="{BEBA8EAE-BF5A-486C-A8C5-ECC9F3942E4B}">
                <a14:imgProps xmlns:a14="http://schemas.microsoft.com/office/drawing/2010/main">
                  <a14:imgLayer r:embed="rId11">
                    <a14:imgEffect>
                      <a14:brightnessContrast bright="40000" contrast="-20000"/>
                    </a14:imgEffect>
                  </a14:imgLayer>
                </a14:imgProps>
              </a:ext>
              <a:ext uri="{28A0092B-C50C-407E-A947-70E740481C1C}">
                <a14:useLocalDpi xmlns:a14="http://schemas.microsoft.com/office/drawing/2010/main"/>
              </a:ext>
            </a:extLst>
          </a:blip>
          <a:srcRect l="8846" r="8846"/>
          <a:stretch/>
        </p:blipFill>
        <p:spPr>
          <a:xfrm>
            <a:off x="3878568" y="4426804"/>
            <a:ext cx="3339105" cy="2281973"/>
          </a:xfrm>
          <a:prstGeom prst="rect">
            <a:avLst/>
          </a:prstGeom>
          <a:ln w="28575">
            <a:solidFill>
              <a:schemeClr val="accent1"/>
            </a:solidFill>
          </a:ln>
          <a:scene3d>
            <a:camera prst="orthographicFront"/>
            <a:lightRig rig="threePt" dir="t"/>
          </a:scene3d>
          <a:sp3d>
            <a:bevelT prst="relaxedInset"/>
          </a:sp3d>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2" y="3751908"/>
            <a:ext cx="4572625" cy="1815882"/>
          </a:xfrm>
          <a:prstGeom prst="rect">
            <a:avLst/>
          </a:prstGeom>
          <a:noFill/>
        </p:spPr>
        <p:txBody>
          <a:bodyPr wrap="square" rtlCol="0">
            <a:spAutoFit/>
          </a:bodyPr>
          <a:lstStyle/>
          <a:p>
            <a:pPr algn="ctr">
              <a:spcBef>
                <a:spcPts val="600"/>
              </a:spcBef>
            </a:pPr>
            <a:r>
              <a:rPr lang="en-US" sz="5600" b="1" noProof="0" dirty="0">
                <a:ln w="10160">
                  <a:solidFill>
                    <a:schemeClr val="accent5"/>
                  </a:solidFill>
                  <a:prstDash val="solid"/>
                </a:ln>
                <a:solidFill>
                  <a:srgbClr val="FFFFFF"/>
                </a:solidFill>
                <a:effectLst>
                  <a:outerShdw blurRad="38100" dist="22860" dir="5400000" algn="tl" rotWithShape="0">
                    <a:srgbClr val="000000"/>
                  </a:outerShdw>
                </a:effectLst>
              </a:rPr>
              <a:t>THE CALL OF A PROPHET</a:t>
            </a: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rtlCol="0">
            <a:spAutoFit/>
          </a:bodyPr>
          <a:lstStyle/>
          <a:p>
            <a:pPr algn="ctr"/>
            <a:r>
              <a:rPr lang="en-US" sz="1600" b="1" noProof="0" dirty="0">
                <a:solidFill>
                  <a:srgbClr val="145423"/>
                </a:solidFill>
              </a:rPr>
              <a:t>Lesson 2 for October 10, 2026</a:t>
            </a: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2954655"/>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«Also I heard the voice of the Lord, saying: “Whom shall I send, and who will go for Us?” Then I said, “Here am I! Send me.”»</a:t>
            </a:r>
            <a:br>
              <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br>
            <a:r>
              <a:rPr kumimoji="0" lang="en-US" sz="1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(Isaiah 6:8, </a:t>
            </a:r>
            <a:r>
              <a:rPr kumimoji="0" lang="en-US" sz="1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NKJV</a:t>
            </a:r>
            <a:r>
              <a:rPr kumimoji="0" lang="en-US" sz="1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a:t>
            </a:r>
            <a:endParaRPr kumimoji="0" lang="en-US"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3425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r="-31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2DE3A6-9D74-A146-5A17-3F1A1E127EF0}"/>
              </a:ext>
            </a:extLst>
          </p:cNvPr>
          <p:cNvSpPr txBox="1"/>
          <p:nvPr/>
        </p:nvSpPr>
        <p:spPr>
          <a:xfrm>
            <a:off x="7181850" y="3962400"/>
            <a:ext cx="5010150" cy="2554545"/>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en-US" sz="2000" b="1" noProof="0" dirty="0">
                <a:solidFill>
                  <a:srgbClr val="373574"/>
                </a:solidFill>
              </a:rPr>
              <a:t>Abraham</a:t>
            </a:r>
            <a:r>
              <a:rPr lang="en-US" sz="2000" b="1" noProof="0" dirty="0"/>
              <a:t>: The prophet of the covenant</a:t>
            </a:r>
          </a:p>
          <a:p>
            <a:pPr>
              <a:spcBef>
                <a:spcPts val="1800"/>
              </a:spcBef>
            </a:pPr>
            <a:r>
              <a:rPr lang="en-US" sz="2000" b="1" noProof="0" dirty="0">
                <a:solidFill>
                  <a:srgbClr val="723574"/>
                </a:solidFill>
              </a:rPr>
              <a:t>Elijah</a:t>
            </a:r>
            <a:r>
              <a:rPr lang="en-US" sz="2000" b="1" noProof="0" dirty="0"/>
              <a:t>: The prophet of restoration</a:t>
            </a:r>
          </a:p>
          <a:p>
            <a:pPr>
              <a:spcBef>
                <a:spcPts val="1800"/>
              </a:spcBef>
            </a:pPr>
            <a:r>
              <a:rPr lang="en-US" sz="2000" b="1" noProof="0" dirty="0">
                <a:solidFill>
                  <a:srgbClr val="98465F"/>
                </a:solidFill>
              </a:rPr>
              <a:t>Isaiah</a:t>
            </a:r>
            <a:r>
              <a:rPr lang="en-US" sz="2000" b="1" noProof="0" dirty="0"/>
              <a:t>: The messianic prophet</a:t>
            </a:r>
          </a:p>
          <a:p>
            <a:pPr>
              <a:spcBef>
                <a:spcPts val="1800"/>
              </a:spcBef>
            </a:pPr>
            <a:r>
              <a:rPr lang="en-US" sz="2000" b="1" noProof="0" dirty="0">
                <a:solidFill>
                  <a:srgbClr val="744235"/>
                </a:solidFill>
              </a:rPr>
              <a:t>Daniel</a:t>
            </a:r>
            <a:r>
              <a:rPr lang="en-US" sz="2000" b="1" noProof="0" dirty="0"/>
              <a:t>: The prophet of the future</a:t>
            </a:r>
          </a:p>
          <a:p>
            <a:pPr>
              <a:spcBef>
                <a:spcPts val="1800"/>
              </a:spcBef>
            </a:pPr>
            <a:r>
              <a:rPr lang="en-US" sz="2000" b="1" noProof="0" dirty="0">
                <a:solidFill>
                  <a:srgbClr val="746435"/>
                </a:solidFill>
              </a:rPr>
              <a:t>John the Baptist</a:t>
            </a:r>
            <a:r>
              <a:rPr lang="en-US" sz="2000" b="1" noProof="0" dirty="0"/>
              <a:t>: The </a:t>
            </a:r>
            <a:r>
              <a:rPr lang="en-US" sz="2000" b="1" dirty="0"/>
              <a:t>forerunner </a:t>
            </a:r>
            <a:r>
              <a:rPr lang="en-US" sz="2000" b="1" noProof="0" dirty="0"/>
              <a:t>prophet</a:t>
            </a:r>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28813"/>
            <a:ext cx="8801101" cy="707886"/>
          </a:xfrm>
          <a:prstGeom prst="rect">
            <a:avLst/>
          </a:prstGeom>
          <a:noFill/>
        </p:spPr>
        <p:txBody>
          <a:bodyPr wrap="square" rtlCol="0">
            <a:spAutoFit/>
          </a:bodyPr>
          <a:lstStyle/>
          <a:p>
            <a:pPr>
              <a:spcBef>
                <a:spcPts val="600"/>
              </a:spcBef>
            </a:pPr>
            <a:r>
              <a:rPr lang="en-US" sz="2000" b="1" noProof="0" dirty="0"/>
              <a:t>Approximately 1,900 years separate Abraham (the first prophet of the Old Testament) from John the Baptist (the first prophet of the New Testament).</a:t>
            </a:r>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rtlCol="0">
              <a:spAutoFit/>
            </a:bodyPr>
            <a:lstStyle/>
            <a:p>
              <a:pPr algn="ctr">
                <a:lnSpc>
                  <a:spcPts val="1400"/>
                </a:lnSpc>
              </a:pPr>
              <a:r>
                <a:rPr lang="en-US" sz="1300" b="1" noProof="0" dirty="0"/>
                <a:t>±1,900</a:t>
              </a:r>
            </a:p>
            <a:p>
              <a:pPr algn="ctr">
                <a:lnSpc>
                  <a:spcPts val="1400"/>
                </a:lnSpc>
              </a:pPr>
              <a:r>
                <a:rPr lang="en-US" sz="1300" b="1" noProof="0" dirty="0"/>
                <a:t>years</a:t>
              </a:r>
            </a:p>
          </p:txBody>
        </p:sp>
        <p:sp>
          <p:nvSpPr>
            <p:cNvPr id="7" name="CuadroTexto 6">
              <a:extLst>
                <a:ext uri="{FF2B5EF4-FFF2-40B4-BE49-F238E27FC236}">
                  <a16:creationId xmlns:a16="http://schemas.microsoft.com/office/drawing/2014/main" id="{F5508BFB-C3C1-E320-9BDD-89D76A0C4E2D}"/>
                </a:ext>
              </a:extLst>
            </p:cNvPr>
            <p:cNvSpPr txBox="1"/>
            <p:nvPr/>
          </p:nvSpPr>
          <p:spPr>
            <a:xfrm>
              <a:off x="542924" y="5838825"/>
              <a:ext cx="1247775" cy="738664"/>
            </a:xfrm>
            <a:prstGeom prst="rect">
              <a:avLst/>
            </a:prstGeom>
            <a:noFill/>
          </p:spPr>
          <p:txBody>
            <a:bodyPr wrap="square" rtlCol="0">
              <a:spAutoFit/>
            </a:bodyPr>
            <a:lstStyle/>
            <a:p>
              <a:pPr algn="ctr"/>
              <a:r>
                <a:rPr lang="en-US" sz="1400" b="1" noProof="0" dirty="0">
                  <a:solidFill>
                    <a:schemeClr val="bg1"/>
                  </a:solidFill>
                  <a:effectLst>
                    <a:outerShdw blurRad="38100" dist="38100" dir="2700000" algn="tl">
                      <a:srgbClr val="000000">
                        <a:alpha val="43137"/>
                      </a:srgbClr>
                    </a:outerShdw>
                  </a:effectLst>
                </a:rPr>
                <a:t>ABRAHAM</a:t>
              </a:r>
            </a:p>
            <a:p>
              <a:pPr algn="ctr"/>
              <a:r>
                <a:rPr lang="en-US" sz="1400" b="1" noProof="0" dirty="0">
                  <a:solidFill>
                    <a:schemeClr val="bg1"/>
                  </a:solidFill>
                  <a:effectLst>
                    <a:outerShdw blurRad="38100" dist="38100" dir="2700000" algn="tl">
                      <a:srgbClr val="000000">
                        <a:alpha val="43137"/>
                      </a:srgbClr>
                    </a:outerShdw>
                  </a:effectLst>
                </a:rPr>
                <a:t>19th century  BC</a:t>
              </a:r>
            </a:p>
          </p:txBody>
        </p:sp>
        <p:sp>
          <p:nvSpPr>
            <p:cNvPr id="9" name="CuadroTexto 8">
              <a:extLst>
                <a:ext uri="{FF2B5EF4-FFF2-40B4-BE49-F238E27FC236}">
                  <a16:creationId xmlns:a16="http://schemas.microsoft.com/office/drawing/2014/main" id="{A9958D6A-0937-D8E6-0B26-E3B95F8B3F1A}"/>
                </a:ext>
              </a:extLst>
            </p:cNvPr>
            <p:cNvSpPr txBox="1"/>
            <p:nvPr/>
          </p:nvSpPr>
          <p:spPr>
            <a:xfrm>
              <a:off x="4124325" y="5857875"/>
              <a:ext cx="1381125" cy="738664"/>
            </a:xfrm>
            <a:prstGeom prst="rect">
              <a:avLst/>
            </a:prstGeom>
            <a:noFill/>
          </p:spPr>
          <p:txBody>
            <a:bodyPr wrap="square" rtlCol="0">
              <a:spAutoFit/>
            </a:bodyPr>
            <a:lstStyle/>
            <a:p>
              <a:pPr algn="ctr"/>
              <a:r>
                <a:rPr lang="en-US" sz="1400" b="1" noProof="0" dirty="0">
                  <a:solidFill>
                    <a:schemeClr val="bg1"/>
                  </a:solidFill>
                  <a:effectLst>
                    <a:outerShdw blurRad="38100" dist="38100" dir="2700000" algn="tl">
                      <a:srgbClr val="000000">
                        <a:alpha val="43137"/>
                      </a:srgbClr>
                    </a:outerShdw>
                  </a:effectLst>
                </a:rPr>
                <a:t>JOHN THE BAPTIST</a:t>
              </a:r>
            </a:p>
            <a:p>
              <a:pPr algn="ctr"/>
              <a:r>
                <a:rPr lang="en-US" sz="1400" b="1" noProof="0" dirty="0">
                  <a:solidFill>
                    <a:schemeClr val="bg1"/>
                  </a:solidFill>
                  <a:effectLst>
                    <a:outerShdw blurRad="38100" dist="38100" dir="2700000" algn="tl">
                      <a:srgbClr val="000000">
                        <a:alpha val="43137"/>
                      </a:srgbClr>
                    </a:outerShdw>
                  </a:effectLst>
                </a:rPr>
                <a:t>1st century AD</a:t>
              </a: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l="2728" r="2728"/>
          <a:stretch>
            <a:fillRect/>
          </a:stretch>
        </p:blipFill>
        <p:spPr>
          <a:xfrm>
            <a:off x="8953502" y="115083"/>
            <a:ext cx="3105149" cy="3284340"/>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1447" y="4006586"/>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1447" y="454203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11447" y="507748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11447"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11447" y="614837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47636" y="2696170"/>
            <a:ext cx="8786814" cy="707886"/>
          </a:xfrm>
          <a:prstGeom prst="rect">
            <a:avLst/>
          </a:prstGeom>
          <a:noFill/>
        </p:spPr>
        <p:txBody>
          <a:bodyPr wrap="square">
            <a:spAutoFit/>
          </a:bodyPr>
          <a:lstStyle/>
          <a:p>
            <a:pPr lvl="0">
              <a:spcBef>
                <a:spcPts val="600"/>
              </a:spcBef>
              <a:defRPr/>
            </a:pPr>
            <a:r>
              <a:rPr lang="en-US" sz="2000" b="1" noProof="0" dirty="0">
                <a:solidFill>
                  <a:prstClr val="black"/>
                </a:solidFill>
              </a:rPr>
              <a:t>How were these prophets chosen? How did they respond to their prophetic calling?</a:t>
            </a: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47636" y="1704458"/>
            <a:ext cx="8786814" cy="1015663"/>
          </a:xfrm>
          <a:prstGeom prst="rect">
            <a:avLst/>
          </a:prstGeom>
          <a:noFill/>
        </p:spPr>
        <p:txBody>
          <a:bodyPr wrap="square">
            <a:spAutoFit/>
          </a:bodyPr>
          <a:lstStyle/>
          <a:p>
            <a:pPr lvl="0">
              <a:spcBef>
                <a:spcPts val="600"/>
              </a:spcBef>
              <a:defRPr/>
            </a:pPr>
            <a:r>
              <a:rPr lang="en-US" sz="2000" b="1" noProof="0" dirty="0">
                <a:solidFill>
                  <a:prstClr val="black"/>
                </a:solidFill>
              </a:rPr>
              <a:t>In the interim, other prophets were called to restore the people's communion with God and to maintain messianic expectation. Some even announced the exact time of the Messiah's arrival.</a:t>
            </a: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47636" y="712747"/>
            <a:ext cx="8801100" cy="1015663"/>
          </a:xfrm>
          <a:prstGeom prst="rect">
            <a:avLst/>
          </a:prstGeom>
          <a:noFill/>
        </p:spPr>
        <p:txBody>
          <a:bodyPr wrap="square">
            <a:spAutoFit/>
          </a:bodyPr>
          <a:lstStyle/>
          <a:p>
            <a:pPr lvl="0">
              <a:spcBef>
                <a:spcPts val="600"/>
              </a:spcBef>
              <a:defRPr/>
            </a:pPr>
            <a:r>
              <a:rPr lang="en-US" sz="2000" b="1" noProof="0" dirty="0">
                <a:solidFill>
                  <a:prstClr val="black"/>
                </a:solidFill>
              </a:rPr>
              <a:t>The first announced the covenant through the “seed.” The second announced the arrival of the “seed” (Jesus), who would fulfill the promised covenant.</a:t>
            </a: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n-US" sz="4000" b="1" spc="300" noProof="0" dirty="0">
                <a:ln/>
                <a:solidFill>
                  <a:schemeClr val="accent3"/>
                </a:solidFill>
                <a:effectLst>
                  <a:outerShdw blurRad="50800" dist="63500" dir="13320000" algn="ctr" rotWithShape="0">
                    <a:schemeClr val="bg1"/>
                  </a:outerShdw>
                </a:effectLst>
              </a:rPr>
              <a:t>ABRAHAM: THE PROPHET OF THE COVENANT</a:t>
            </a:r>
          </a:p>
        </p:txBody>
      </p:sp>
      <p:sp>
        <p:nvSpPr>
          <p:cNvPr id="4" name="CuadroTexto 3">
            <a:extLst>
              <a:ext uri="{FF2B5EF4-FFF2-40B4-BE49-F238E27FC236}">
                <a16:creationId xmlns:a16="http://schemas.microsoft.com/office/drawing/2014/main" id="{93C06E67-4FC6-0C7E-6F02-A29FAD02842F}"/>
              </a:ext>
            </a:extLst>
          </p:cNvPr>
          <p:cNvSpPr txBox="1"/>
          <p:nvPr/>
        </p:nvSpPr>
        <p:spPr>
          <a:xfrm>
            <a:off x="1352549" y="693241"/>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noProof="0" dirty="0">
                <a:solidFill>
                  <a:schemeClr val="accent1">
                    <a:lumMod val="75000"/>
                  </a:schemeClr>
                </a:solidFill>
                <a:latin typeface="Comic Sans MS" panose="030F0702030302020204" pitchFamily="66" charset="0"/>
              </a:rPr>
              <a:t>“The Lord had said to Abram, ‘Go from your country, your people and your father’s household to the land I will show you’ ” </a:t>
            </a:r>
            <a:r>
              <a:rPr lang="en-US" sz="1400" b="1" noProof="0" dirty="0">
                <a:solidFill>
                  <a:schemeClr val="accent1">
                    <a:lumMod val="75000"/>
                  </a:schemeClr>
                </a:solidFill>
                <a:latin typeface="Comic Sans MS" panose="030F0702030302020204" pitchFamily="66" charset="0"/>
              </a:rPr>
              <a:t>(Genesis 12:1 </a:t>
            </a:r>
            <a:r>
              <a:rPr lang="en-US" sz="1100" b="1" noProof="0" dirty="0">
                <a:solidFill>
                  <a:schemeClr val="accent1">
                    <a:lumMod val="75000"/>
                  </a:schemeClr>
                </a:solidFill>
                <a:latin typeface="Comic Sans MS" panose="030F0702030302020204" pitchFamily="66" charset="0"/>
              </a:rPr>
              <a:t>NIV</a:t>
            </a:r>
            <a:r>
              <a:rPr lang="en-US" sz="1400" b="1" noProof="0" dirty="0">
                <a:solidFill>
                  <a:schemeClr val="accent1">
                    <a:lumMod val="75000"/>
                  </a:schemeClr>
                </a:solidFill>
                <a:latin typeface="Comic Sans MS" panose="030F0702030302020204" pitchFamily="66" charset="0"/>
              </a:rPr>
              <a:t>)</a:t>
            </a:r>
            <a:endParaRPr lang="en-US" b="1" noProof="0" dirty="0">
              <a:solidFill>
                <a:schemeClr val="accent1">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710156E6-405B-AC44-F786-BD81D2E03F93}"/>
              </a:ext>
            </a:extLst>
          </p:cNvPr>
          <p:cNvSpPr txBox="1"/>
          <p:nvPr/>
        </p:nvSpPr>
        <p:spPr>
          <a:xfrm>
            <a:off x="186089" y="1462682"/>
            <a:ext cx="6474593" cy="1323439"/>
          </a:xfrm>
          <a:prstGeom prst="rect">
            <a:avLst/>
          </a:prstGeom>
          <a:noFill/>
        </p:spPr>
        <p:txBody>
          <a:bodyPr wrap="square" rtlCol="0">
            <a:spAutoFit/>
          </a:bodyPr>
          <a:lstStyle/>
          <a:p>
            <a:pPr>
              <a:spcBef>
                <a:spcPts val="600"/>
              </a:spcBef>
            </a:pPr>
            <a:r>
              <a:rPr lang="en-US" sz="2000" b="1" noProof="0" dirty="0"/>
              <a:t>Abraham is the first person called a “prophet” (Gen. 20:7). He was called directly by God and asked to abandon the idolatry and immorality that surrounded him to go to an unknown place (Gen. 12:1).</a:t>
            </a: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078" r="3078"/>
          <a:stretch>
            <a:fillRect/>
          </a:stretch>
        </p:blipFill>
        <p:spPr>
          <a:xfrm>
            <a:off x="6660682" y="1482560"/>
            <a:ext cx="5380522" cy="3200064"/>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400550" y="4742936"/>
            <a:ext cx="7791451" cy="1323439"/>
          </a:xfrm>
          <a:prstGeom prst="rect">
            <a:avLst/>
          </a:prstGeom>
          <a:noFill/>
        </p:spPr>
        <p:txBody>
          <a:bodyPr wrap="square">
            <a:spAutoFit/>
          </a:bodyPr>
          <a:lstStyle/>
          <a:p>
            <a:pPr>
              <a:spcBef>
                <a:spcPts val="600"/>
              </a:spcBef>
            </a:pPr>
            <a:r>
              <a:rPr lang="en-US" sz="2000" b="1" noProof="0" dirty="0"/>
              <a:t>How did he respond to the call? </a:t>
            </a:r>
            <a:r>
              <a:rPr lang="en-US" sz="2000" b="1" dirty="0"/>
              <a:t>“By faith Abraham obeyed when he was called to go out to the place which he would receive as an inheritance. And he went out, not knowing where he was going” </a:t>
            </a:r>
            <a:r>
              <a:rPr lang="en-US" sz="2000" b="1" noProof="0" dirty="0"/>
              <a:t>(Hebrews 11:8).</a:t>
            </a: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92002"/>
            <a:ext cx="4031416" cy="226767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69" t="7602" r="369" b="13648"/>
          <a:stretch>
            <a:fillRect/>
          </a:stretch>
        </p:blipFill>
        <p:spPr>
          <a:xfrm>
            <a:off x="4781551" y="3807517"/>
            <a:ext cx="1676400" cy="992569"/>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186088" y="2786121"/>
            <a:ext cx="6386161" cy="1323439"/>
          </a:xfrm>
          <a:prstGeom prst="rect">
            <a:avLst/>
          </a:prstGeom>
          <a:noFill/>
        </p:spPr>
        <p:txBody>
          <a:bodyPr wrap="square">
            <a:spAutoFit/>
          </a:bodyPr>
          <a:lstStyle/>
          <a:p>
            <a:pPr lvl="0">
              <a:spcBef>
                <a:spcPts val="600"/>
              </a:spcBef>
              <a:defRPr/>
            </a:pPr>
            <a:r>
              <a:rPr lang="en-US" sz="2000" b="1" noProof="0" dirty="0">
                <a:solidFill>
                  <a:prstClr val="black"/>
                </a:solidFill>
              </a:rPr>
              <a:t>Along with the calling came several promises. He would have God's blessing, he would be exalted, and through him, the blessing would reach “all the families of the earth” (Gen. 12:2-3).</a:t>
            </a: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612070" y="5882424"/>
            <a:ext cx="7579929" cy="1015663"/>
          </a:xfrm>
          <a:prstGeom prst="rect">
            <a:avLst/>
          </a:prstGeom>
          <a:noFill/>
        </p:spPr>
        <p:txBody>
          <a:bodyPr wrap="square">
            <a:spAutoFit/>
          </a:bodyPr>
          <a:lstStyle/>
          <a:p>
            <a:pPr lvl="0">
              <a:spcBef>
                <a:spcPts val="600"/>
              </a:spcBef>
              <a:defRPr/>
            </a:pPr>
            <a:r>
              <a:rPr lang="en-US" sz="2000" b="1" noProof="0" dirty="0">
                <a:solidFill>
                  <a:prstClr val="black"/>
                </a:solidFill>
              </a:rPr>
              <a:t>As a prophet, Abraham was not called to announce an impending catastrophe, but to make known the true God and to reveal the promise of salvation through the Messiah.</a:t>
            </a: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1000"/>
          </a:stretch>
        </a:blipFill>
        <a:effectLst/>
      </p:bgPr>
    </p:bg>
    <p:spTree>
      <p:nvGrpSpPr>
        <p:cNvPr id="1" name="">
          <a:extLst>
            <a:ext uri="{FF2B5EF4-FFF2-40B4-BE49-F238E27FC236}">
              <a16:creationId xmlns:a16="http://schemas.microsoft.com/office/drawing/2014/main" id="{2E0FBA12-67CA-49EC-770C-64BFB99B0527}"/>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83727603-4FA7-3E5B-3A9E-44D1976DBCB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a:extLst>
                <a:ext uri="{BEBA8EAE-BF5A-486C-A8C5-ECC9F3942E4B}">
                  <a14:imgProps xmlns:a14="http://schemas.microsoft.com/office/drawing/2010/main">
                    <a14:imgLayer r:embed="rId4">
                      <a14:imgEffect>
                        <a14:brightnessContrast contrast="20000"/>
                      </a14:imgEffect>
                    </a14:imgLayer>
                  </a14:imgProps>
                </a:ext>
              </a:extLst>
            </a:blip>
            <a:srcRect/>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CuadroTexto 7">
            <a:extLst>
              <a:ext uri="{FF2B5EF4-FFF2-40B4-BE49-F238E27FC236}">
                <a16:creationId xmlns:a16="http://schemas.microsoft.com/office/drawing/2014/main" id="{F7513F9B-7DB9-02D3-DEC1-AE4B24390A96}"/>
              </a:ext>
            </a:extLst>
          </p:cNvPr>
          <p:cNvSpPr txBox="1"/>
          <p:nvPr/>
        </p:nvSpPr>
        <p:spPr>
          <a:xfrm>
            <a:off x="0" y="0"/>
            <a:ext cx="12191999" cy="707886"/>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en-US" sz="4000" b="1" spc="300" noProof="0" dirty="0">
                <a:ln/>
                <a:solidFill>
                  <a:schemeClr val="accent3"/>
                </a:solidFill>
                <a:effectLst>
                  <a:outerShdw blurRad="50800" dist="63500" dir="13320000" algn="ctr" rotWithShape="0">
                    <a:schemeClr val="bg1"/>
                  </a:outerShdw>
                </a:effectLst>
              </a:rPr>
              <a:t>ABRAHAM: THE PROPHET OF THE COVENANT</a:t>
            </a:r>
          </a:p>
        </p:txBody>
      </p:sp>
      <p:sp>
        <p:nvSpPr>
          <p:cNvPr id="10" name="CuadroTexto 9">
            <a:extLst>
              <a:ext uri="{FF2B5EF4-FFF2-40B4-BE49-F238E27FC236}">
                <a16:creationId xmlns:a16="http://schemas.microsoft.com/office/drawing/2014/main" id="{C596B2F7-9CA4-A993-9138-FD29245F8923}"/>
              </a:ext>
            </a:extLst>
          </p:cNvPr>
          <p:cNvSpPr txBox="1"/>
          <p:nvPr/>
        </p:nvSpPr>
        <p:spPr>
          <a:xfrm>
            <a:off x="1352549" y="693241"/>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noProof="0" dirty="0">
                <a:solidFill>
                  <a:schemeClr val="accent1">
                    <a:lumMod val="75000"/>
                  </a:schemeClr>
                </a:solidFill>
                <a:latin typeface="Comic Sans MS" panose="030F0702030302020204" pitchFamily="66" charset="0"/>
              </a:rPr>
              <a:t>“The Lord had said to Abram, “Go from your country, your people and your father’s household to the land I will show you’ ” </a:t>
            </a:r>
            <a:r>
              <a:rPr lang="en-US" sz="1400" b="1" noProof="0" dirty="0">
                <a:solidFill>
                  <a:schemeClr val="accent1">
                    <a:lumMod val="75000"/>
                  </a:schemeClr>
                </a:solidFill>
                <a:latin typeface="Comic Sans MS" panose="030F0702030302020204" pitchFamily="66" charset="0"/>
              </a:rPr>
              <a:t>(Genesis 12:1 </a:t>
            </a:r>
            <a:r>
              <a:rPr lang="en-US" sz="1100" b="1" noProof="0" dirty="0">
                <a:solidFill>
                  <a:schemeClr val="accent1">
                    <a:lumMod val="75000"/>
                  </a:schemeClr>
                </a:solidFill>
                <a:latin typeface="Comic Sans MS" panose="030F0702030302020204" pitchFamily="66" charset="0"/>
              </a:rPr>
              <a:t>NIV</a:t>
            </a:r>
            <a:r>
              <a:rPr lang="en-US" sz="1400" b="1" noProof="0" dirty="0">
                <a:solidFill>
                  <a:schemeClr val="accent1">
                    <a:lumMod val="75000"/>
                  </a:schemeClr>
                </a:solidFill>
                <a:latin typeface="Comic Sans MS" panose="030F0702030302020204" pitchFamily="66" charset="0"/>
              </a:rPr>
              <a:t>)</a:t>
            </a:r>
            <a:endParaRPr lang="en-US" b="1" noProof="0" dirty="0">
              <a:solidFill>
                <a:schemeClr val="accent1">
                  <a:lumMod val="75000"/>
                </a:schemeClr>
              </a:solidFill>
              <a:latin typeface="Comic Sans MS" panose="030F0702030302020204" pitchFamily="66" charset="0"/>
            </a:endParaRPr>
          </a:p>
        </p:txBody>
      </p:sp>
      <p:graphicFrame>
        <p:nvGraphicFramePr>
          <p:cNvPr id="2" name="Diagrama 1">
            <a:extLst>
              <a:ext uri="{FF2B5EF4-FFF2-40B4-BE49-F238E27FC236}">
                <a16:creationId xmlns:a16="http://schemas.microsoft.com/office/drawing/2014/main" id="{31B72B54-02C6-C298-33FE-EAF39AF36A96}"/>
              </a:ext>
            </a:extLst>
          </p:cNvPr>
          <p:cNvGraphicFramePr/>
          <p:nvPr>
            <p:extLst>
              <p:ext uri="{D42A27DB-BD31-4B8C-83A1-F6EECF244321}">
                <p14:modId xmlns:p14="http://schemas.microsoft.com/office/powerpoint/2010/main" val="1622380561"/>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4" name="Diagrama 3">
            <a:extLst>
              <a:ext uri="{FF2B5EF4-FFF2-40B4-BE49-F238E27FC236}">
                <a16:creationId xmlns:a16="http://schemas.microsoft.com/office/drawing/2014/main" id="{7FF92E2B-B4F5-AB76-C3E5-EED8635F6BF2}"/>
              </a:ext>
            </a:extLst>
          </p:cNvPr>
          <p:cNvGraphicFramePr/>
          <p:nvPr>
            <p:extLst>
              <p:ext uri="{D42A27DB-BD31-4B8C-83A1-F6EECF244321}">
                <p14:modId xmlns:p14="http://schemas.microsoft.com/office/powerpoint/2010/main" val="1362175525"/>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5" name="CuadroTexto 4">
            <a:extLst>
              <a:ext uri="{FF2B5EF4-FFF2-40B4-BE49-F238E27FC236}">
                <a16:creationId xmlns:a16="http://schemas.microsoft.com/office/drawing/2014/main" id="{5229497A-8136-CB12-6A84-49ED40607092}"/>
              </a:ext>
            </a:extLst>
          </p:cNvPr>
          <p:cNvSpPr txBox="1"/>
          <p:nvPr/>
        </p:nvSpPr>
        <p:spPr>
          <a:xfrm>
            <a:off x="295274" y="1415057"/>
            <a:ext cx="5400678" cy="1323439"/>
          </a:xfrm>
          <a:prstGeom prst="rect">
            <a:avLst/>
          </a:prstGeom>
          <a:noFill/>
        </p:spPr>
        <p:txBody>
          <a:bodyPr wrap="square">
            <a:spAutoFit/>
          </a:bodyPr>
          <a:lstStyle/>
          <a:p>
            <a:pPr>
              <a:spcBef>
                <a:spcPts val="600"/>
              </a:spcBef>
            </a:pPr>
            <a:r>
              <a:rPr lang="en-US" sz="2000" b="1" noProof="0" dirty="0"/>
              <a:t>During his stay in Canaan, Abraham (whose original name was Abram) had several encounters with God, in which he received various messages:</a:t>
            </a:r>
          </a:p>
        </p:txBody>
      </p:sp>
    </p:spTree>
    <p:extLst>
      <p:ext uri="{BB962C8B-B14F-4D97-AF65-F5344CB8AC3E}">
        <p14:creationId xmlns:p14="http://schemas.microsoft.com/office/powerpoint/2010/main" val="1932560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graphicEl>
                                              <a:dgm id="{FDBE7BA9-F2C9-492E-83BA-2EED7B3E52A1}"/>
                                            </p:graphicEl>
                                          </p:spTgt>
                                        </p:tgtEl>
                                        <p:attrNameLst>
                                          <p:attrName>style.visibility</p:attrName>
                                        </p:attrNameLst>
                                      </p:cBhvr>
                                      <p:to>
                                        <p:strVal val="visible"/>
                                      </p:to>
                                    </p:set>
                                    <p:anim calcmode="lin" valueType="num">
                                      <p:cBhvr>
                                        <p:cTn id="12" dur="500" fill="hold"/>
                                        <p:tgtEl>
                                          <p:spTgt spid="4">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4">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4">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4">
                                            <p:graphicEl>
                                              <a:dgm id="{01F4ED62-D99A-4E0A-B413-9C2F2F2F67B8}"/>
                                            </p:graphicEl>
                                          </p:spTgt>
                                        </p:tgtEl>
                                        <p:attrNameLst>
                                          <p:attrName>style.visibility</p:attrName>
                                        </p:attrNameLst>
                                      </p:cBhvr>
                                      <p:to>
                                        <p:strVal val="visible"/>
                                      </p:to>
                                    </p:set>
                                    <p:animEffect transition="in" filter="wipe(left)">
                                      <p:cBhvr>
                                        <p:cTn id="18" dur="500"/>
                                        <p:tgtEl>
                                          <p:spTgt spid="4">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4">
                                            <p:graphicEl>
                                              <a:dgm id="{64766CB8-A1C6-464D-9FA2-A493A09185E9}"/>
                                            </p:graphicEl>
                                          </p:spTgt>
                                        </p:tgtEl>
                                        <p:attrNameLst>
                                          <p:attrName>style.visibility</p:attrName>
                                        </p:attrNameLst>
                                      </p:cBhvr>
                                      <p:to>
                                        <p:strVal val="visible"/>
                                      </p:to>
                                    </p:set>
                                    <p:anim calcmode="lin" valueType="num">
                                      <p:cBhvr>
                                        <p:cTn id="23" dur="500" fill="hold"/>
                                        <p:tgtEl>
                                          <p:spTgt spid="4">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4">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4">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
                                            <p:graphicEl>
                                              <a:dgm id="{66288725-619E-4C10-9BAE-98B76CD56E82}"/>
                                            </p:graphicEl>
                                          </p:spTgt>
                                        </p:tgtEl>
                                        <p:attrNameLst>
                                          <p:attrName>style.visibility</p:attrName>
                                        </p:attrNameLst>
                                      </p:cBhvr>
                                      <p:to>
                                        <p:strVal val="visible"/>
                                      </p:to>
                                    </p:set>
                                    <p:animEffect transition="in" filter="wipe(left)">
                                      <p:cBhvr>
                                        <p:cTn id="29" dur="500"/>
                                        <p:tgtEl>
                                          <p:spTgt spid="4">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
                                            <p:graphicEl>
                                              <a:dgm id="{EB2C40E9-8ADC-4E8F-B069-5B0EF8221EA8}"/>
                                            </p:graphicEl>
                                          </p:spTgt>
                                        </p:tgtEl>
                                        <p:attrNameLst>
                                          <p:attrName>style.visibility</p:attrName>
                                        </p:attrNameLst>
                                      </p:cBhvr>
                                      <p:to>
                                        <p:strVal val="visible"/>
                                      </p:to>
                                    </p:set>
                                    <p:anim calcmode="lin" valueType="num">
                                      <p:cBhvr>
                                        <p:cTn id="34" dur="500" fill="hold"/>
                                        <p:tgtEl>
                                          <p:spTgt spid="4">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4">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4">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4">
                                            <p:graphicEl>
                                              <a:dgm id="{71436BC0-B46F-428C-919A-DB60CA8C0C2F}"/>
                                            </p:graphicEl>
                                          </p:spTgt>
                                        </p:tgtEl>
                                        <p:attrNameLst>
                                          <p:attrName>style.visibility</p:attrName>
                                        </p:attrNameLst>
                                      </p:cBhvr>
                                      <p:to>
                                        <p:strVal val="visible"/>
                                      </p:to>
                                    </p:set>
                                    <p:animEffect transition="in" filter="wipe(left)">
                                      <p:cBhvr>
                                        <p:cTn id="40" dur="500"/>
                                        <p:tgtEl>
                                          <p:spTgt spid="4">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
                                            <p:graphicEl>
                                              <a:dgm id="{51B27083-B009-4DBA-8978-E052AC4B7311}"/>
                                            </p:graphicEl>
                                          </p:spTgt>
                                        </p:tgtEl>
                                        <p:attrNameLst>
                                          <p:attrName>style.visibility</p:attrName>
                                        </p:attrNameLst>
                                      </p:cBhvr>
                                      <p:to>
                                        <p:strVal val="visible"/>
                                      </p:to>
                                    </p:set>
                                    <p:anim calcmode="lin" valueType="num">
                                      <p:cBhvr>
                                        <p:cTn id="45" dur="500" fill="hold"/>
                                        <p:tgtEl>
                                          <p:spTgt spid="2">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2">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2">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2">
                                            <p:graphicEl>
                                              <a:dgm id="{92AA474A-1740-4263-977A-67953F07C79F}"/>
                                            </p:graphicEl>
                                          </p:spTgt>
                                        </p:tgtEl>
                                        <p:attrNameLst>
                                          <p:attrName>style.visibility</p:attrName>
                                        </p:attrNameLst>
                                      </p:cBhvr>
                                      <p:to>
                                        <p:strVal val="visible"/>
                                      </p:to>
                                    </p:set>
                                    <p:animEffect transition="in" filter="wipe(left)">
                                      <p:cBhvr>
                                        <p:cTn id="51" dur="500"/>
                                        <p:tgtEl>
                                          <p:spTgt spid="2">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71011F65-FDA4-4BA7-AB08-D129F5FB81CD}"/>
                                            </p:graphicEl>
                                          </p:spTgt>
                                        </p:tgtEl>
                                        <p:attrNameLst>
                                          <p:attrName>style.visibility</p:attrName>
                                        </p:attrNameLst>
                                      </p:cBhvr>
                                      <p:to>
                                        <p:strVal val="visible"/>
                                      </p:to>
                                    </p:set>
                                    <p:anim calcmode="lin" valueType="num">
                                      <p:cBhvr>
                                        <p:cTn id="56" dur="500" fill="hold"/>
                                        <p:tgtEl>
                                          <p:spTgt spid="2">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
                                            <p:graphicEl>
                                              <a:dgm id="{DB901CF0-473D-4E0F-BF26-5C219F695B8B}"/>
                                            </p:graphicEl>
                                          </p:spTgt>
                                        </p:tgtEl>
                                        <p:attrNameLst>
                                          <p:attrName>style.visibility</p:attrName>
                                        </p:attrNameLst>
                                      </p:cBhvr>
                                      <p:to>
                                        <p:strVal val="visible"/>
                                      </p:to>
                                    </p:set>
                                    <p:animEffect transition="in" filter="wipe(left)">
                                      <p:cBhvr>
                                        <p:cTn id="62" dur="500"/>
                                        <p:tgtEl>
                                          <p:spTgt spid="2">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2">
                                            <p:graphicEl>
                                              <a:dgm id="{61254A0A-9E03-4BE7-82AB-482A33CC26F4}"/>
                                            </p:graphicEl>
                                          </p:spTgt>
                                        </p:tgtEl>
                                        <p:attrNameLst>
                                          <p:attrName>style.visibility</p:attrName>
                                        </p:attrNameLst>
                                      </p:cBhvr>
                                      <p:to>
                                        <p:strVal val="visible"/>
                                      </p:to>
                                    </p:set>
                                    <p:anim calcmode="lin" valueType="num">
                                      <p:cBhvr>
                                        <p:cTn id="67" dur="500" fill="hold"/>
                                        <p:tgtEl>
                                          <p:spTgt spid="2">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662BB74B-9E2C-4F62-8BB5-7C3EF4E7B9C3}"/>
                                            </p:graphicEl>
                                          </p:spTgt>
                                        </p:tgtEl>
                                        <p:attrNameLst>
                                          <p:attrName>style.visibility</p:attrName>
                                        </p:attrNameLst>
                                      </p:cBhvr>
                                      <p:to>
                                        <p:strVal val="visible"/>
                                      </p:to>
                                    </p:set>
                                    <p:animEffect transition="in" filter="wipe(left)">
                                      <p:cBhvr>
                                        <p:cTn id="73" dur="500"/>
                                        <p:tgtEl>
                                          <p:spTgt spid="2">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2">
                                            <p:graphicEl>
                                              <a:dgm id="{8A842A48-1079-4542-94D2-33CB6B8C61FF}"/>
                                            </p:graphicEl>
                                          </p:spTgt>
                                        </p:tgtEl>
                                        <p:attrNameLst>
                                          <p:attrName>style.visibility</p:attrName>
                                        </p:attrNameLst>
                                      </p:cBhvr>
                                      <p:to>
                                        <p:strVal val="visible"/>
                                      </p:to>
                                    </p:set>
                                    <p:anim calcmode="lin" valueType="num">
                                      <p:cBhvr>
                                        <p:cTn id="78" dur="500" fill="hold"/>
                                        <p:tgtEl>
                                          <p:spTgt spid="2">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2">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2">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2">
                                            <p:graphicEl>
                                              <a:dgm id="{F1C20DE1-D577-4111-B099-21CA8EF386D2}"/>
                                            </p:graphicEl>
                                          </p:spTgt>
                                        </p:tgtEl>
                                        <p:attrNameLst>
                                          <p:attrName>style.visibility</p:attrName>
                                        </p:attrNameLst>
                                      </p:cBhvr>
                                      <p:to>
                                        <p:strVal val="visible"/>
                                      </p:to>
                                    </p:set>
                                    <p:animEffect transition="in" filter="wipe(left)">
                                      <p:cBhvr>
                                        <p:cTn id="84" dur="500"/>
                                        <p:tgtEl>
                                          <p:spTgt spid="2">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Graphic spid="4" grpId="0" uiExpand="1">
        <p:bldSub>
          <a:bldDgm bld="one"/>
        </p:bldSub>
      </p:bldGraphic>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2000" r="-46000" b="-1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a:stretch>
              <a:fillRect b="-130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F7951B27-A756-65B4-F988-C2D8884567DC}"/>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en-US" sz="4400" b="1" spc="300" noProof="0" dirty="0">
                <a:ln w="12700">
                  <a:noFill/>
                  <a:prstDash val="solid"/>
                </a:ln>
                <a:solidFill>
                  <a:srgbClr val="FFFFFF"/>
                </a:solidFill>
                <a:effectLst>
                  <a:outerShdw blurRad="38100" dist="22860" dir="7800000" algn="tl" rotWithShape="0">
                    <a:schemeClr val="accent5">
                      <a:lumMod val="50000"/>
                      <a:alpha val="86000"/>
                    </a:schemeClr>
                  </a:outerShdw>
                </a:effectLst>
              </a:rPr>
              <a:t>ELIJAH: THE PROPHET OF RESTORATION</a:t>
            </a: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633737"/>
            <a:ext cx="12191999" cy="646331"/>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en-US" b="1" noProof="0" dirty="0">
                <a:solidFill>
                  <a:schemeClr val="accent3">
                    <a:lumMod val="75000"/>
                  </a:schemeClr>
                </a:solidFill>
                <a:latin typeface="Comic Sans MS" panose="030F0702030302020204" pitchFamily="66" charset="0"/>
              </a:rPr>
              <a:t>“Look, I know you are depending on Egypt, that splintered reed of a staff, which pierces the hand of anyone who leans on it! Such is Pharaoh king of Egypt to all who depend on him.” </a:t>
            </a:r>
            <a:r>
              <a:rPr lang="en-US" sz="1400" b="1" noProof="0" dirty="0">
                <a:solidFill>
                  <a:schemeClr val="accent3">
                    <a:lumMod val="75000"/>
                  </a:schemeClr>
                </a:solidFill>
                <a:latin typeface="Comic Sans MS" panose="030F0702030302020204" pitchFamily="66" charset="0"/>
              </a:rPr>
              <a:t>(2 Kings 18:21)</a:t>
            </a:r>
            <a:endParaRPr lang="en-US" b="1" noProof="0"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298A78E7-6F19-B481-A30C-209A60FE6CF4}"/>
              </a:ext>
            </a:extLst>
          </p:cNvPr>
          <p:cNvSpPr txBox="1"/>
          <p:nvPr/>
        </p:nvSpPr>
        <p:spPr>
          <a:xfrm>
            <a:off x="1916140" y="1273220"/>
            <a:ext cx="6591978" cy="1631216"/>
          </a:xfrm>
          <a:prstGeom prst="rect">
            <a:avLst/>
          </a:prstGeom>
          <a:noFill/>
        </p:spPr>
        <p:txBody>
          <a:bodyPr wrap="square" rtlCol="0">
            <a:spAutoFit/>
          </a:bodyPr>
          <a:lstStyle/>
          <a:p>
            <a:pPr>
              <a:spcBef>
                <a:spcPts val="600"/>
              </a:spcBef>
            </a:pPr>
            <a:r>
              <a:rPr lang="en-US" sz="2000" b="1" noProof="0" dirty="0"/>
              <a:t>Ahab and Jezebel had led the nation of Israel into a serious apostasy. Only a few served God; the rest worshipped Baal, Asherah, and other gods. In that context, God called the prophet Elijah to restore his relationship with the chosen people (1 Kings 17:1).</a:t>
            </a: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a:extLst>
              <a:ext uri="{28A0092B-C50C-407E-A947-70E740481C1C}">
                <a14:useLocalDpi xmlns:a14="http://schemas.microsoft.com/office/drawing/2010/main"/>
              </a:ext>
            </a:extLst>
          </a:blip>
          <a:srcRect l="4355" r="10926"/>
          <a:stretch>
            <a:fillRect/>
          </a:stretch>
        </p:blipFill>
        <p:spPr>
          <a:xfrm>
            <a:off x="8269355" y="1531899"/>
            <a:ext cx="3823931" cy="5087297"/>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11991" t="11944" r="14068" b="7333"/>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4451"/>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16140" y="4339320"/>
            <a:ext cx="6591977" cy="1323439"/>
          </a:xfrm>
          <a:prstGeom prst="rect">
            <a:avLst/>
          </a:prstGeom>
          <a:noFill/>
        </p:spPr>
        <p:txBody>
          <a:bodyPr wrap="square">
            <a:spAutoFit/>
          </a:bodyPr>
          <a:lstStyle/>
          <a:p>
            <a:pPr>
              <a:spcBef>
                <a:spcPts val="600"/>
              </a:spcBef>
            </a:pPr>
            <a:r>
              <a:rPr lang="en-US" sz="2000" b="1" noProof="0" dirty="0"/>
              <a:t>The message of the prophet Elijah—to abandon idolatry and turn to God—will be proclaimed again with power before the Second Coming. Its main objective: to restore the family altar (Malachi 4:5-6).</a:t>
            </a:r>
          </a:p>
        </p:txBody>
      </p:sp>
      <p:sp>
        <p:nvSpPr>
          <p:cNvPr id="7" name="CuadroTexto 6">
            <a:extLst>
              <a:ext uri="{FF2B5EF4-FFF2-40B4-BE49-F238E27FC236}">
                <a16:creationId xmlns:a16="http://schemas.microsoft.com/office/drawing/2014/main" id="{868A092B-3EAB-D30B-D107-80943A7D0A37}"/>
              </a:ext>
            </a:extLst>
          </p:cNvPr>
          <p:cNvSpPr txBox="1"/>
          <p:nvPr/>
        </p:nvSpPr>
        <p:spPr>
          <a:xfrm>
            <a:off x="1916140" y="2806270"/>
            <a:ext cx="6523010" cy="1631216"/>
          </a:xfrm>
          <a:prstGeom prst="rect">
            <a:avLst/>
          </a:prstGeom>
          <a:noFill/>
        </p:spPr>
        <p:txBody>
          <a:bodyPr wrap="square">
            <a:spAutoFit/>
          </a:bodyPr>
          <a:lstStyle/>
          <a:p>
            <a:pPr lvl="0">
              <a:spcBef>
                <a:spcPts val="600"/>
              </a:spcBef>
              <a:defRPr/>
            </a:pPr>
            <a:r>
              <a:rPr lang="en-US" sz="2000" b="1" noProof="0" dirty="0">
                <a:solidFill>
                  <a:prstClr val="black"/>
                </a:solidFill>
              </a:rPr>
              <a:t>After several years of drought, Elijah summoned Israel to Mount Carmel to encourage them to return to God, but they did not respond (1 Kings 18:21). It took a miracle for them to recognize the true God</a:t>
            </a:r>
            <a:br>
              <a:rPr lang="en-US" sz="2000" b="1" noProof="0" dirty="0">
                <a:solidFill>
                  <a:prstClr val="black"/>
                </a:solidFill>
              </a:rPr>
            </a:br>
            <a:r>
              <a:rPr lang="en-US" sz="2000" b="1" noProof="0" dirty="0">
                <a:solidFill>
                  <a:prstClr val="black"/>
                </a:solidFill>
              </a:rPr>
              <a:t>(1 Kings 18:30-39).</a:t>
            </a: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16140" y="5564593"/>
            <a:ext cx="6487481" cy="1323439"/>
          </a:xfrm>
          <a:prstGeom prst="rect">
            <a:avLst/>
          </a:prstGeom>
          <a:noFill/>
        </p:spPr>
        <p:txBody>
          <a:bodyPr wrap="square">
            <a:spAutoFit/>
          </a:bodyPr>
          <a:lstStyle/>
          <a:p>
            <a:pPr lvl="0">
              <a:spcBef>
                <a:spcPts val="600"/>
              </a:spcBef>
              <a:defRPr/>
            </a:pPr>
            <a:r>
              <a:rPr lang="en-US" sz="2000" b="1" noProof="0" dirty="0">
                <a:solidFill>
                  <a:prstClr val="black"/>
                </a:solidFill>
              </a:rPr>
              <a:t>Through the family, worship will be restored to the church, communities, and nations. Who will accomplish this work? You and I are the Elijah that society needs today.</a:t>
            </a: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4608" r="14608"/>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en-US"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ISAIAH: THE MESSIANIC PROPHET</a:t>
            </a:r>
          </a:p>
        </p:txBody>
      </p:sp>
      <p:sp>
        <p:nvSpPr>
          <p:cNvPr id="4" name="CuadroTexto 3">
            <a:extLst>
              <a:ext uri="{FF2B5EF4-FFF2-40B4-BE49-F238E27FC236}">
                <a16:creationId xmlns:a16="http://schemas.microsoft.com/office/drawing/2014/main" id="{E509138C-22AB-F866-4993-9C62D6CC06CA}"/>
              </a:ext>
            </a:extLst>
          </p:cNvPr>
          <p:cNvSpPr txBox="1"/>
          <p:nvPr/>
        </p:nvSpPr>
        <p:spPr>
          <a:xfrm>
            <a:off x="1285874" y="667047"/>
            <a:ext cx="9620250" cy="646331"/>
          </a:xfrm>
          <a:prstGeom prst="rect">
            <a:avLst/>
          </a:prstGeom>
          <a:noFill/>
        </p:spPr>
        <p:txBody>
          <a:bodyPr wrap="square">
            <a:spAutoFit/>
          </a:bodyPr>
          <a:lstStyle/>
          <a:p>
            <a:pPr algn="ct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“We all, like sheep, have gone astray, each of us has turned to our own way; and the Lord has laid on him the iniquity of us all.” </a:t>
            </a:r>
            <a:r>
              <a:rPr lang="en-US" sz="14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(Isaiah 53:6)</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2D0BAB78-C0A7-A054-775C-2C6206D64881}"/>
              </a:ext>
            </a:extLst>
          </p:cNvPr>
          <p:cNvSpPr txBox="1"/>
          <p:nvPr/>
        </p:nvSpPr>
        <p:spPr>
          <a:xfrm>
            <a:off x="3144726" y="1403928"/>
            <a:ext cx="6334124" cy="707886"/>
          </a:xfrm>
          <a:prstGeom prst="rect">
            <a:avLst/>
          </a:prstGeom>
          <a:noFill/>
        </p:spPr>
        <p:txBody>
          <a:bodyPr wrap="square" rtlCol="0">
            <a:spAutoFit/>
          </a:bodyPr>
          <a:lstStyle/>
          <a:p>
            <a:pPr>
              <a:spcBef>
                <a:spcPts val="600"/>
              </a:spcBef>
            </a:pPr>
            <a:r>
              <a:rPr lang="en-US" sz="2000" b="1" noProof="0" dirty="0"/>
              <a:t>Isaiah was called to ask the people to acknowledge their sin and accept God's forgiveness (Isaiah 1:18).</a:t>
            </a: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42" t="33806" r="-142" b="13844"/>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2112" b="2112"/>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9" cstate="hqprint">
            <a:extLst>
              <a:ext uri="{28A0092B-C50C-407E-A947-70E740481C1C}">
                <a14:useLocalDpi xmlns:a14="http://schemas.microsoft.com/office/drawing/2010/main"/>
              </a:ext>
            </a:extLst>
          </a:blip>
          <a:srcRect t="18423"/>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4726" y="2062586"/>
            <a:ext cx="8899527" cy="1323439"/>
          </a:xfrm>
          <a:prstGeom prst="rect">
            <a:avLst/>
          </a:prstGeom>
          <a:noFill/>
        </p:spPr>
        <p:txBody>
          <a:bodyPr wrap="square">
            <a:spAutoFit/>
          </a:bodyPr>
          <a:lstStyle/>
          <a:p>
            <a:pPr>
              <a:spcBef>
                <a:spcPts val="600"/>
              </a:spcBef>
            </a:pPr>
            <a:r>
              <a:rPr lang="en-US" sz="2000" b="1" noProof="0" dirty="0"/>
              <a:t>When King Uzziah died, Isaiah received an impressive vision that he would remember throughout his ministry: God was in his holy Temple and, while the doorposts shook, the prophet's heart shook because of his own unworthiness (Isaiah 6:1-5).</a:t>
            </a: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482000" y="4777708"/>
            <a:ext cx="2674434" cy="1938992"/>
          </a:xfrm>
          <a:prstGeom prst="rect">
            <a:avLst/>
          </a:prstGeom>
          <a:noFill/>
        </p:spPr>
        <p:txBody>
          <a:bodyPr wrap="square">
            <a:spAutoFit/>
          </a:bodyPr>
          <a:lstStyle/>
          <a:p>
            <a:pPr>
              <a:spcBef>
                <a:spcPts val="600"/>
              </a:spcBef>
            </a:pPr>
            <a:r>
              <a:rPr lang="en-US" sz="2000" b="1" noProof="0" dirty="0"/>
              <a:t>Not surprisingly, the book of Isaiah is called "the proto-gospel" (that is, the Gospel before the Gospel).</a:t>
            </a:r>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4726" y="3995456"/>
            <a:ext cx="9043754" cy="707886"/>
          </a:xfrm>
          <a:prstGeom prst="rect">
            <a:avLst/>
          </a:prstGeom>
          <a:noFill/>
        </p:spPr>
        <p:txBody>
          <a:bodyPr wrap="square">
            <a:spAutoFit/>
          </a:bodyPr>
          <a:lstStyle/>
          <a:p>
            <a:pPr>
              <a:spcBef>
                <a:spcPts val="600"/>
              </a:spcBef>
            </a:pPr>
            <a:r>
              <a:rPr lang="en-US" sz="2000" b="1" noProof="0" dirty="0"/>
              <a:t>His long ministry not only included the call to repentance, but he especially proclaimed the work of Jesus, the Messiah.</a:t>
            </a:r>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707886"/>
          </a:xfrm>
          <a:prstGeom prst="rect">
            <a:avLst/>
          </a:prstGeom>
          <a:noFill/>
        </p:spPr>
        <p:txBody>
          <a:bodyPr wrap="square">
            <a:spAutoFit/>
          </a:bodyPr>
          <a:lstStyle/>
          <a:p>
            <a:pPr lvl="0">
              <a:spcBef>
                <a:spcPts val="600"/>
              </a:spcBef>
              <a:defRPr/>
            </a:pPr>
            <a:r>
              <a:rPr lang="en-US" sz="2000" b="1" noProof="0" dirty="0">
                <a:solidFill>
                  <a:prstClr val="black"/>
                </a:solidFill>
              </a:rPr>
              <a:t>Having been forgiven, he was able to proclaim without fear God's message: “Here am I, send me” (Isaiah 6:6-8).</a:t>
            </a: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artisticGlass/>
                    </a14:imgEffect>
                  </a14:imgLayer>
                </a14:imgProps>
              </a:ext>
            </a:extLst>
          </a:blip>
          <a:srcRect/>
          <a:stretch>
            <a:fillRect t="-11000" b="-11000"/>
          </a:stretch>
        </a:blipFill>
        <a:effectLst/>
      </p:bgPr>
    </p:bg>
    <p:spTree>
      <p:nvGrpSpPr>
        <p:cNvPr id="1" name="">
          <a:extLst>
            <a:ext uri="{FF2B5EF4-FFF2-40B4-BE49-F238E27FC236}">
              <a16:creationId xmlns:a16="http://schemas.microsoft.com/office/drawing/2014/main" id="{2CF3D1E1-D2D5-55CB-4B3A-C830BD3F06D1}"/>
            </a:ext>
          </a:extLst>
        </p:cNvPr>
        <p:cNvGrpSpPr/>
        <p:nvPr/>
      </p:nvGrpSpPr>
      <p:grpSpPr>
        <a:xfrm>
          <a:off x="0" y="0"/>
          <a:ext cx="0" cy="0"/>
          <a:chOff x="0" y="0"/>
          <a:chExt cx="0" cy="0"/>
        </a:xfrm>
      </p:grpSpPr>
      <p:sp>
        <p:nvSpPr>
          <p:cNvPr id="23" name="Rectángulo 22">
            <a:extLst>
              <a:ext uri="{FF2B5EF4-FFF2-40B4-BE49-F238E27FC236}">
                <a16:creationId xmlns:a16="http://schemas.microsoft.com/office/drawing/2014/main" id="{ACF6A429-AB21-AC41-B37E-36C0C8E35834}"/>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4">
              <a:duotone>
                <a:schemeClr val="accent3">
                  <a:shade val="45000"/>
                  <a:satMod val="135000"/>
                </a:schemeClr>
                <a:prstClr val="white"/>
              </a:duotone>
              <a:extLst>
                <a:ext uri="{BEBA8EAE-BF5A-486C-A8C5-ECC9F3942E4B}">
                  <a14:imgProps xmlns:a14="http://schemas.microsoft.com/office/drawing/2010/main">
                    <a14:imgLayer r:embed="rId5">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6427D627-5C6A-2DC8-308A-F4ED763CACC2}"/>
              </a:ext>
            </a:extLst>
          </p:cNvPr>
          <p:cNvSpPr txBox="1"/>
          <p:nvPr/>
        </p:nvSpPr>
        <p:spPr>
          <a:xfrm>
            <a:off x="0" y="0"/>
            <a:ext cx="10491637"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en-US" sz="4400" b="1" spc="300"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ISAIAH: THE MESSIANIC PROPHET</a:t>
            </a:r>
          </a:p>
        </p:txBody>
      </p:sp>
      <p:sp>
        <p:nvSpPr>
          <p:cNvPr id="4" name="CuadroTexto 3">
            <a:extLst>
              <a:ext uri="{FF2B5EF4-FFF2-40B4-BE49-F238E27FC236}">
                <a16:creationId xmlns:a16="http://schemas.microsoft.com/office/drawing/2014/main" id="{D2F8186F-8668-95A8-5DA4-8FACC2B19E38}"/>
              </a:ext>
            </a:extLst>
          </p:cNvPr>
          <p:cNvSpPr txBox="1"/>
          <p:nvPr/>
        </p:nvSpPr>
        <p:spPr>
          <a:xfrm>
            <a:off x="435693" y="630942"/>
            <a:ext cx="9620250" cy="646331"/>
          </a:xfrm>
          <a:prstGeom prst="rect">
            <a:avLst/>
          </a:prstGeom>
          <a:noFill/>
        </p:spPr>
        <p:txBody>
          <a:bodyPr wrap="square">
            <a:spAutoFit/>
          </a:bodyPr>
          <a:lstStyle/>
          <a:p>
            <a:pPr algn="ctr"/>
            <a:r>
              <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“We all, like sheep, have gone astray, each of us has turned to our own way; and the Lord has laid on him the iniquity of us all.” </a:t>
            </a:r>
            <a:r>
              <a:rPr lang="en-US" sz="1400"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(Isaiah 53:6)</a:t>
            </a:r>
            <a:endParaRPr lang="en-US" b="1" noProof="0"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endParaRPr>
          </a:p>
        </p:txBody>
      </p:sp>
      <p:graphicFrame>
        <p:nvGraphicFramePr>
          <p:cNvPr id="13" name="Diagrama 12">
            <a:extLst>
              <a:ext uri="{FF2B5EF4-FFF2-40B4-BE49-F238E27FC236}">
                <a16:creationId xmlns:a16="http://schemas.microsoft.com/office/drawing/2014/main" id="{EC33FDBA-0B2A-04EB-D5E7-B5ABE29C2DCA}"/>
              </a:ext>
            </a:extLst>
          </p:cNvPr>
          <p:cNvGraphicFramePr/>
          <p:nvPr>
            <p:extLst>
              <p:ext uri="{D42A27DB-BD31-4B8C-83A1-F6EECF244321}">
                <p14:modId xmlns:p14="http://schemas.microsoft.com/office/powerpoint/2010/main" val="3451965015"/>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CuadroTexto 10">
            <a:extLst>
              <a:ext uri="{FF2B5EF4-FFF2-40B4-BE49-F238E27FC236}">
                <a16:creationId xmlns:a16="http://schemas.microsoft.com/office/drawing/2014/main" id="{30E84AAA-F476-2003-1898-BC0EAC468A15}"/>
              </a:ext>
            </a:extLst>
          </p:cNvPr>
          <p:cNvSpPr txBox="1"/>
          <p:nvPr/>
        </p:nvSpPr>
        <p:spPr>
          <a:xfrm>
            <a:off x="1368936" y="1406991"/>
            <a:ext cx="7753764" cy="707886"/>
          </a:xfrm>
          <a:prstGeom prst="rect">
            <a:avLst/>
          </a:prstGeom>
          <a:noFill/>
        </p:spPr>
        <p:txBody>
          <a:bodyPr wrap="square" rtlCol="0">
            <a:spAutoFit/>
          </a:bodyPr>
          <a:lstStyle/>
          <a:p>
            <a:pPr algn="ctr">
              <a:spcBef>
                <a:spcPts val="600"/>
              </a:spcBef>
            </a:pPr>
            <a:r>
              <a:rPr lang="en-US" sz="2000" b="1" noProof="0" dirty="0"/>
              <a:t>Chapter 53 of Isaiah contains a detailed explanation of the plan of redemption carried out by Jesus:</a:t>
            </a:r>
          </a:p>
        </p:txBody>
      </p:sp>
      <p:pic>
        <p:nvPicPr>
          <p:cNvPr id="17" name="Imagen 16">
            <a:extLst>
              <a:ext uri="{FF2B5EF4-FFF2-40B4-BE49-F238E27FC236}">
                <a16:creationId xmlns:a16="http://schemas.microsoft.com/office/drawing/2014/main" id="{917F27C0-FF67-7EA2-3C1C-1E1BBC1B4767}"/>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678078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13">
                                            <p:graphicEl>
                                              <a:dgm id="{F6438344-8F0F-4DC4-B75E-CF562DB342BA}"/>
                                            </p:graphicEl>
                                          </p:spTgt>
                                        </p:tgtEl>
                                        <p:attrNameLst>
                                          <p:attrName>style.visibility</p:attrName>
                                        </p:attrNameLst>
                                      </p:cBhvr>
                                      <p:to>
                                        <p:strVal val="visible"/>
                                      </p:to>
                                    </p:set>
                                    <p:anim calcmode="lin" valueType="num">
                                      <p:cBhvr>
                                        <p:cTn id="26" dur="500" fill="hold"/>
                                        <p:tgtEl>
                                          <p:spTgt spid="13">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13">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13">
                                            <p:graphicEl>
                                              <a:dgm id="{F6438344-8F0F-4DC4-B75E-CF562DB342BA}"/>
                                            </p:graphicEl>
                                          </p:spTgt>
                                        </p:tgtEl>
                                      </p:cBhvr>
                                    </p:animEffect>
                                    <p:anim calcmode="lin" valueType="num">
                                      <p:cBhvr>
                                        <p:cTn id="29" dur="500" fill="hold"/>
                                        <p:tgtEl>
                                          <p:spTgt spid="13">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13">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3">
                                            <p:graphicEl>
                                              <a:dgm id="{900C7FC6-8112-41E9-9028-5FA0098927D2}"/>
                                            </p:graphicEl>
                                          </p:spTgt>
                                        </p:tgtEl>
                                        <p:attrNameLst>
                                          <p:attrName>style.visibility</p:attrName>
                                        </p:attrNameLst>
                                      </p:cBhvr>
                                      <p:to>
                                        <p:strVal val="visible"/>
                                      </p:to>
                                    </p:set>
                                    <p:anim calcmode="lin" valueType="num">
                                      <p:cBhvr>
                                        <p:cTn id="33" dur="500" fill="hold"/>
                                        <p:tgtEl>
                                          <p:spTgt spid="13">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13">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13">
                                            <p:graphicEl>
                                              <a:dgm id="{900C7FC6-8112-41E9-9028-5FA0098927D2}"/>
                                            </p:graphicEl>
                                          </p:spTgt>
                                        </p:tgtEl>
                                      </p:cBhvr>
                                    </p:animEffect>
                                    <p:anim calcmode="lin" valueType="num">
                                      <p:cBhvr>
                                        <p:cTn id="36" dur="500" fill="hold"/>
                                        <p:tgtEl>
                                          <p:spTgt spid="13">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13">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13">
                                            <p:graphicEl>
                                              <a:dgm id="{7DF17FC3-A427-416A-9371-0A0113350C66}"/>
                                            </p:graphicEl>
                                          </p:spTgt>
                                        </p:tgtEl>
                                        <p:attrNameLst>
                                          <p:attrName>style.visibility</p:attrName>
                                        </p:attrNameLst>
                                      </p:cBhvr>
                                      <p:to>
                                        <p:strVal val="visible"/>
                                      </p:to>
                                    </p:set>
                                    <p:anim calcmode="lin" valueType="num">
                                      <p:cBhvr>
                                        <p:cTn id="42" dur="500" fill="hold"/>
                                        <p:tgtEl>
                                          <p:spTgt spid="13">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13">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13">
                                            <p:graphicEl>
                                              <a:dgm id="{7DF17FC3-A427-416A-9371-0A0113350C66}"/>
                                            </p:graphicEl>
                                          </p:spTgt>
                                        </p:tgtEl>
                                      </p:cBhvr>
                                    </p:animEffect>
                                    <p:anim calcmode="lin" valueType="num">
                                      <p:cBhvr>
                                        <p:cTn id="45" dur="500" fill="hold"/>
                                        <p:tgtEl>
                                          <p:spTgt spid="13">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13">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13">
                                            <p:graphicEl>
                                              <a:dgm id="{D4FF5664-0623-4096-9F26-41F8EF382369}"/>
                                            </p:graphicEl>
                                          </p:spTgt>
                                        </p:tgtEl>
                                        <p:attrNameLst>
                                          <p:attrName>style.visibility</p:attrName>
                                        </p:attrNameLst>
                                      </p:cBhvr>
                                      <p:to>
                                        <p:strVal val="visible"/>
                                      </p:to>
                                    </p:set>
                                    <p:anim calcmode="lin" valueType="num">
                                      <p:cBhvr>
                                        <p:cTn id="49" dur="500" fill="hold"/>
                                        <p:tgtEl>
                                          <p:spTgt spid="13">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13">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13">
                                            <p:graphicEl>
                                              <a:dgm id="{D4FF5664-0623-4096-9F26-41F8EF382369}"/>
                                            </p:graphicEl>
                                          </p:spTgt>
                                        </p:tgtEl>
                                      </p:cBhvr>
                                    </p:animEffect>
                                    <p:anim calcmode="lin" valueType="num">
                                      <p:cBhvr>
                                        <p:cTn id="52" dur="500" fill="hold"/>
                                        <p:tgtEl>
                                          <p:spTgt spid="13">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13">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13">
                                            <p:graphicEl>
                                              <a:dgm id="{24448896-CA1D-4883-BE3F-84CB5DDCC757}"/>
                                            </p:graphicEl>
                                          </p:spTgt>
                                        </p:tgtEl>
                                        <p:attrNameLst>
                                          <p:attrName>style.visibility</p:attrName>
                                        </p:attrNameLst>
                                      </p:cBhvr>
                                      <p:to>
                                        <p:strVal val="visible"/>
                                      </p:to>
                                    </p:set>
                                    <p:anim calcmode="lin" valueType="num">
                                      <p:cBhvr>
                                        <p:cTn id="58" dur="500" fill="hold"/>
                                        <p:tgtEl>
                                          <p:spTgt spid="13">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13">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13">
                                            <p:graphicEl>
                                              <a:dgm id="{24448896-CA1D-4883-BE3F-84CB5DDCC757}"/>
                                            </p:graphicEl>
                                          </p:spTgt>
                                        </p:tgtEl>
                                      </p:cBhvr>
                                    </p:animEffect>
                                    <p:anim calcmode="lin" valueType="num">
                                      <p:cBhvr>
                                        <p:cTn id="61" dur="500" fill="hold"/>
                                        <p:tgtEl>
                                          <p:spTgt spid="13">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13">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13">
                                            <p:graphicEl>
                                              <a:dgm id="{D0C04B62-7486-41F9-B79B-C48B34E31EE6}"/>
                                            </p:graphicEl>
                                          </p:spTgt>
                                        </p:tgtEl>
                                        <p:attrNameLst>
                                          <p:attrName>style.visibility</p:attrName>
                                        </p:attrNameLst>
                                      </p:cBhvr>
                                      <p:to>
                                        <p:strVal val="visible"/>
                                      </p:to>
                                    </p:set>
                                    <p:anim calcmode="lin" valueType="num">
                                      <p:cBhvr>
                                        <p:cTn id="65" dur="500" fill="hold"/>
                                        <p:tgtEl>
                                          <p:spTgt spid="13">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13">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13">
                                            <p:graphicEl>
                                              <a:dgm id="{D0C04B62-7486-41F9-B79B-C48B34E31EE6}"/>
                                            </p:graphicEl>
                                          </p:spTgt>
                                        </p:tgtEl>
                                      </p:cBhvr>
                                    </p:animEffect>
                                    <p:anim calcmode="lin" valueType="num">
                                      <p:cBhvr>
                                        <p:cTn id="68" dur="500" fill="hold"/>
                                        <p:tgtEl>
                                          <p:spTgt spid="13">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13">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13">
                                            <p:graphicEl>
                                              <a:dgm id="{5BA0408C-669B-45DF-995D-F2F35FC9DD3D}"/>
                                            </p:graphicEl>
                                          </p:spTgt>
                                        </p:tgtEl>
                                        <p:attrNameLst>
                                          <p:attrName>style.visibility</p:attrName>
                                        </p:attrNameLst>
                                      </p:cBhvr>
                                      <p:to>
                                        <p:strVal val="visible"/>
                                      </p:to>
                                    </p:set>
                                    <p:anim calcmode="lin" valueType="num">
                                      <p:cBhvr>
                                        <p:cTn id="74" dur="500" fill="hold"/>
                                        <p:tgtEl>
                                          <p:spTgt spid="13">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13">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13">
                                            <p:graphicEl>
                                              <a:dgm id="{5BA0408C-669B-45DF-995D-F2F35FC9DD3D}"/>
                                            </p:graphicEl>
                                          </p:spTgt>
                                        </p:tgtEl>
                                      </p:cBhvr>
                                    </p:animEffect>
                                    <p:anim calcmode="lin" valueType="num">
                                      <p:cBhvr>
                                        <p:cTn id="77" dur="500" fill="hold"/>
                                        <p:tgtEl>
                                          <p:spTgt spid="13">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13">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13">
                                            <p:graphicEl>
                                              <a:dgm id="{F328A671-F538-4EAD-88EA-C1B65401CB01}"/>
                                            </p:graphicEl>
                                          </p:spTgt>
                                        </p:tgtEl>
                                        <p:attrNameLst>
                                          <p:attrName>style.visibility</p:attrName>
                                        </p:attrNameLst>
                                      </p:cBhvr>
                                      <p:to>
                                        <p:strVal val="visible"/>
                                      </p:to>
                                    </p:set>
                                    <p:anim calcmode="lin" valueType="num">
                                      <p:cBhvr>
                                        <p:cTn id="81" dur="500" fill="hold"/>
                                        <p:tgtEl>
                                          <p:spTgt spid="13">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13">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13">
                                            <p:graphicEl>
                                              <a:dgm id="{F328A671-F538-4EAD-88EA-C1B65401CB01}"/>
                                            </p:graphicEl>
                                          </p:spTgt>
                                        </p:tgtEl>
                                      </p:cBhvr>
                                    </p:animEffect>
                                    <p:anim calcmode="lin" valueType="num">
                                      <p:cBhvr>
                                        <p:cTn id="84" dur="500" fill="hold"/>
                                        <p:tgtEl>
                                          <p:spTgt spid="13">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13">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13">
                                            <p:graphicEl>
                                              <a:dgm id="{AE878031-4BBF-4EF4-9556-33969B6A0D0E}"/>
                                            </p:graphicEl>
                                          </p:spTgt>
                                        </p:tgtEl>
                                        <p:attrNameLst>
                                          <p:attrName>style.visibility</p:attrName>
                                        </p:attrNameLst>
                                      </p:cBhvr>
                                      <p:to>
                                        <p:strVal val="visible"/>
                                      </p:to>
                                    </p:set>
                                    <p:anim calcmode="lin" valueType="num">
                                      <p:cBhvr>
                                        <p:cTn id="90" dur="500" fill="hold"/>
                                        <p:tgtEl>
                                          <p:spTgt spid="13">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13">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13">
                                            <p:graphicEl>
                                              <a:dgm id="{AE878031-4BBF-4EF4-9556-33969B6A0D0E}"/>
                                            </p:graphicEl>
                                          </p:spTgt>
                                        </p:tgtEl>
                                      </p:cBhvr>
                                    </p:animEffect>
                                    <p:anim calcmode="lin" valueType="num">
                                      <p:cBhvr>
                                        <p:cTn id="93" dur="500" fill="hold"/>
                                        <p:tgtEl>
                                          <p:spTgt spid="13">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13">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13">
                                            <p:graphicEl>
                                              <a:dgm id="{EDF251BE-D7CD-436E-B59C-0606C669B925}"/>
                                            </p:graphicEl>
                                          </p:spTgt>
                                        </p:tgtEl>
                                        <p:attrNameLst>
                                          <p:attrName>style.visibility</p:attrName>
                                        </p:attrNameLst>
                                      </p:cBhvr>
                                      <p:to>
                                        <p:strVal val="visible"/>
                                      </p:to>
                                    </p:set>
                                    <p:anim calcmode="lin" valueType="num">
                                      <p:cBhvr>
                                        <p:cTn id="97" dur="500" fill="hold"/>
                                        <p:tgtEl>
                                          <p:spTgt spid="13">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13">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13">
                                            <p:graphicEl>
                                              <a:dgm id="{EDF251BE-D7CD-436E-B59C-0606C669B925}"/>
                                            </p:graphicEl>
                                          </p:spTgt>
                                        </p:tgtEl>
                                      </p:cBhvr>
                                    </p:animEffect>
                                    <p:anim calcmode="lin" valueType="num">
                                      <p:cBhvr>
                                        <p:cTn id="100" dur="500" fill="hold"/>
                                        <p:tgtEl>
                                          <p:spTgt spid="13">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13">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13">
                                            <p:graphicEl>
                                              <a:dgm id="{A3375F40-8DD6-4373-81D7-EE4B422B8BEF}"/>
                                            </p:graphicEl>
                                          </p:spTgt>
                                        </p:tgtEl>
                                        <p:attrNameLst>
                                          <p:attrName>style.visibility</p:attrName>
                                        </p:attrNameLst>
                                      </p:cBhvr>
                                      <p:to>
                                        <p:strVal val="visible"/>
                                      </p:to>
                                    </p:set>
                                    <p:anim calcmode="lin" valueType="num">
                                      <p:cBhvr>
                                        <p:cTn id="106" dur="500" fill="hold"/>
                                        <p:tgtEl>
                                          <p:spTgt spid="13">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13">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13">
                                            <p:graphicEl>
                                              <a:dgm id="{A3375F40-8DD6-4373-81D7-EE4B422B8BEF}"/>
                                            </p:graphicEl>
                                          </p:spTgt>
                                        </p:tgtEl>
                                      </p:cBhvr>
                                    </p:animEffect>
                                    <p:anim calcmode="lin" valueType="num">
                                      <p:cBhvr>
                                        <p:cTn id="109" dur="500" fill="hold"/>
                                        <p:tgtEl>
                                          <p:spTgt spid="13">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13">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13">
                                            <p:graphicEl>
                                              <a:dgm id="{05B072B4-7394-49EE-880D-7A0C05073BAC}"/>
                                            </p:graphicEl>
                                          </p:spTgt>
                                        </p:tgtEl>
                                        <p:attrNameLst>
                                          <p:attrName>style.visibility</p:attrName>
                                        </p:attrNameLst>
                                      </p:cBhvr>
                                      <p:to>
                                        <p:strVal val="visible"/>
                                      </p:to>
                                    </p:set>
                                    <p:anim calcmode="lin" valueType="num">
                                      <p:cBhvr>
                                        <p:cTn id="113" dur="500" fill="hold"/>
                                        <p:tgtEl>
                                          <p:spTgt spid="13">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13">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13">
                                            <p:graphicEl>
                                              <a:dgm id="{05B072B4-7394-49EE-880D-7A0C05073BAC}"/>
                                            </p:graphicEl>
                                          </p:spTgt>
                                        </p:tgtEl>
                                      </p:cBhvr>
                                    </p:animEffect>
                                    <p:anim calcmode="lin" valueType="num">
                                      <p:cBhvr>
                                        <p:cTn id="116" dur="500" fill="hold"/>
                                        <p:tgtEl>
                                          <p:spTgt spid="13">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13">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13">
                                            <p:graphicEl>
                                              <a:dgm id="{5237D0B7-7F65-4461-9797-CB2C5C38E1A5}"/>
                                            </p:graphicEl>
                                          </p:spTgt>
                                        </p:tgtEl>
                                        <p:attrNameLst>
                                          <p:attrName>style.visibility</p:attrName>
                                        </p:attrNameLst>
                                      </p:cBhvr>
                                      <p:to>
                                        <p:strVal val="visible"/>
                                      </p:to>
                                    </p:set>
                                    <p:anim calcmode="lin" valueType="num">
                                      <p:cBhvr>
                                        <p:cTn id="122" dur="500" fill="hold"/>
                                        <p:tgtEl>
                                          <p:spTgt spid="13">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13">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13">
                                            <p:graphicEl>
                                              <a:dgm id="{5237D0B7-7F65-4461-9797-CB2C5C38E1A5}"/>
                                            </p:graphicEl>
                                          </p:spTgt>
                                        </p:tgtEl>
                                      </p:cBhvr>
                                    </p:animEffect>
                                    <p:anim calcmode="lin" valueType="num">
                                      <p:cBhvr>
                                        <p:cTn id="125" dur="500" fill="hold"/>
                                        <p:tgtEl>
                                          <p:spTgt spid="13">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13">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13">
                                            <p:graphicEl>
                                              <a:dgm id="{46E0D814-1770-4727-9EF9-9B6BC6CB9647}"/>
                                            </p:graphicEl>
                                          </p:spTgt>
                                        </p:tgtEl>
                                        <p:attrNameLst>
                                          <p:attrName>style.visibility</p:attrName>
                                        </p:attrNameLst>
                                      </p:cBhvr>
                                      <p:to>
                                        <p:strVal val="visible"/>
                                      </p:to>
                                    </p:set>
                                    <p:anim calcmode="lin" valueType="num">
                                      <p:cBhvr>
                                        <p:cTn id="129" dur="500" fill="hold"/>
                                        <p:tgtEl>
                                          <p:spTgt spid="13">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13">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13">
                                            <p:graphicEl>
                                              <a:dgm id="{46E0D814-1770-4727-9EF9-9B6BC6CB9647}"/>
                                            </p:graphicEl>
                                          </p:spTgt>
                                        </p:tgtEl>
                                      </p:cBhvr>
                                    </p:animEffect>
                                    <p:anim calcmode="lin" valueType="num">
                                      <p:cBhvr>
                                        <p:cTn id="132" dur="500" fill="hold"/>
                                        <p:tgtEl>
                                          <p:spTgt spid="13">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13">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13">
                                            <p:graphicEl>
                                              <a:dgm id="{12656DD7-776A-4FBB-B7F0-7C60A02F2F49}"/>
                                            </p:graphicEl>
                                          </p:spTgt>
                                        </p:tgtEl>
                                        <p:attrNameLst>
                                          <p:attrName>style.visibility</p:attrName>
                                        </p:attrNameLst>
                                      </p:cBhvr>
                                      <p:to>
                                        <p:strVal val="visible"/>
                                      </p:to>
                                    </p:set>
                                    <p:anim calcmode="lin" valueType="num">
                                      <p:cBhvr>
                                        <p:cTn id="138" dur="500" fill="hold"/>
                                        <p:tgtEl>
                                          <p:spTgt spid="13">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13">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13">
                                            <p:graphicEl>
                                              <a:dgm id="{12656DD7-776A-4FBB-B7F0-7C60A02F2F49}"/>
                                            </p:graphicEl>
                                          </p:spTgt>
                                        </p:tgtEl>
                                      </p:cBhvr>
                                    </p:animEffect>
                                    <p:anim calcmode="lin" valueType="num">
                                      <p:cBhvr>
                                        <p:cTn id="141" dur="500" fill="hold"/>
                                        <p:tgtEl>
                                          <p:spTgt spid="13">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13">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13">
                                            <p:graphicEl>
                                              <a:dgm id="{0BF2E09E-5358-4A27-9A8E-579579F6657C}"/>
                                            </p:graphicEl>
                                          </p:spTgt>
                                        </p:tgtEl>
                                        <p:attrNameLst>
                                          <p:attrName>style.visibility</p:attrName>
                                        </p:attrNameLst>
                                      </p:cBhvr>
                                      <p:to>
                                        <p:strVal val="visible"/>
                                      </p:to>
                                    </p:set>
                                    <p:anim calcmode="lin" valueType="num">
                                      <p:cBhvr>
                                        <p:cTn id="145" dur="500" fill="hold"/>
                                        <p:tgtEl>
                                          <p:spTgt spid="13">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13">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13">
                                            <p:graphicEl>
                                              <a:dgm id="{0BF2E09E-5358-4A27-9A8E-579579F6657C}"/>
                                            </p:graphicEl>
                                          </p:spTgt>
                                        </p:tgtEl>
                                      </p:cBhvr>
                                    </p:animEffect>
                                    <p:anim calcmode="lin" valueType="num">
                                      <p:cBhvr>
                                        <p:cTn id="148" dur="500" fill="hold"/>
                                        <p:tgtEl>
                                          <p:spTgt spid="13">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13">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13">
                                            <p:graphicEl>
                                              <a:dgm id="{5B87B8EE-EC59-410A-BC31-2F01366AE4A7}"/>
                                            </p:graphicEl>
                                          </p:spTgt>
                                        </p:tgtEl>
                                        <p:attrNameLst>
                                          <p:attrName>style.visibility</p:attrName>
                                        </p:attrNameLst>
                                      </p:cBhvr>
                                      <p:to>
                                        <p:strVal val="visible"/>
                                      </p:to>
                                    </p:set>
                                    <p:anim calcmode="lin" valueType="num">
                                      <p:cBhvr>
                                        <p:cTn id="154" dur="500" fill="hold"/>
                                        <p:tgtEl>
                                          <p:spTgt spid="13">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13">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13">
                                            <p:graphicEl>
                                              <a:dgm id="{5B87B8EE-EC59-410A-BC31-2F01366AE4A7}"/>
                                            </p:graphicEl>
                                          </p:spTgt>
                                        </p:tgtEl>
                                      </p:cBhvr>
                                    </p:animEffect>
                                    <p:anim calcmode="lin" valueType="num">
                                      <p:cBhvr>
                                        <p:cTn id="157" dur="500" fill="hold"/>
                                        <p:tgtEl>
                                          <p:spTgt spid="13">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13">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13">
                                            <p:graphicEl>
                                              <a:dgm id="{8BACC5E0-2473-4196-928F-E4A3074963F0}"/>
                                            </p:graphicEl>
                                          </p:spTgt>
                                        </p:tgtEl>
                                        <p:attrNameLst>
                                          <p:attrName>style.visibility</p:attrName>
                                        </p:attrNameLst>
                                      </p:cBhvr>
                                      <p:to>
                                        <p:strVal val="visible"/>
                                      </p:to>
                                    </p:set>
                                    <p:anim calcmode="lin" valueType="num">
                                      <p:cBhvr>
                                        <p:cTn id="161" dur="500" fill="hold"/>
                                        <p:tgtEl>
                                          <p:spTgt spid="13">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13">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13">
                                            <p:graphicEl>
                                              <a:dgm id="{8BACC5E0-2473-4196-928F-E4A3074963F0}"/>
                                            </p:graphicEl>
                                          </p:spTgt>
                                        </p:tgtEl>
                                      </p:cBhvr>
                                    </p:animEffect>
                                    <p:anim calcmode="lin" valueType="num">
                                      <p:cBhvr>
                                        <p:cTn id="164" dur="500" fill="hold"/>
                                        <p:tgtEl>
                                          <p:spTgt spid="13">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13">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13">
                                            <p:graphicEl>
                                              <a:dgm id="{221F4DF1-C4D6-463F-A71F-CFB4A107A606}"/>
                                            </p:graphicEl>
                                          </p:spTgt>
                                        </p:tgtEl>
                                        <p:attrNameLst>
                                          <p:attrName>style.visibility</p:attrName>
                                        </p:attrNameLst>
                                      </p:cBhvr>
                                      <p:to>
                                        <p:strVal val="visible"/>
                                      </p:to>
                                    </p:set>
                                    <p:anim calcmode="lin" valueType="num">
                                      <p:cBhvr>
                                        <p:cTn id="170" dur="500" fill="hold"/>
                                        <p:tgtEl>
                                          <p:spTgt spid="13">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13">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13">
                                            <p:graphicEl>
                                              <a:dgm id="{221F4DF1-C4D6-463F-A71F-CFB4A107A606}"/>
                                            </p:graphicEl>
                                          </p:spTgt>
                                        </p:tgtEl>
                                      </p:cBhvr>
                                    </p:animEffect>
                                    <p:anim calcmode="lin" valueType="num">
                                      <p:cBhvr>
                                        <p:cTn id="173" dur="500" fill="hold"/>
                                        <p:tgtEl>
                                          <p:spTgt spid="13">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13">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13">
                                            <p:graphicEl>
                                              <a:dgm id="{5DA6CDA0-395F-491F-ABB7-6ED4F5BF27E4}"/>
                                            </p:graphicEl>
                                          </p:spTgt>
                                        </p:tgtEl>
                                        <p:attrNameLst>
                                          <p:attrName>style.visibility</p:attrName>
                                        </p:attrNameLst>
                                      </p:cBhvr>
                                      <p:to>
                                        <p:strVal val="visible"/>
                                      </p:to>
                                    </p:set>
                                    <p:anim calcmode="lin" valueType="num">
                                      <p:cBhvr>
                                        <p:cTn id="177" dur="500" fill="hold"/>
                                        <p:tgtEl>
                                          <p:spTgt spid="13">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13">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13">
                                            <p:graphicEl>
                                              <a:dgm id="{5DA6CDA0-395F-491F-ABB7-6ED4F5BF27E4}"/>
                                            </p:graphicEl>
                                          </p:spTgt>
                                        </p:tgtEl>
                                      </p:cBhvr>
                                    </p:animEffect>
                                    <p:anim calcmode="lin" valueType="num">
                                      <p:cBhvr>
                                        <p:cTn id="180" dur="500" fill="hold"/>
                                        <p:tgtEl>
                                          <p:spTgt spid="13">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13">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13">
                                            <p:graphicEl>
                                              <a:dgm id="{CD8BC6EB-CBE6-4AFE-872D-39830C0A1935}"/>
                                            </p:graphicEl>
                                          </p:spTgt>
                                        </p:tgtEl>
                                        <p:attrNameLst>
                                          <p:attrName>style.visibility</p:attrName>
                                        </p:attrNameLst>
                                      </p:cBhvr>
                                      <p:to>
                                        <p:strVal val="visible"/>
                                      </p:to>
                                    </p:set>
                                    <p:anim calcmode="lin" valueType="num">
                                      <p:cBhvr>
                                        <p:cTn id="186" dur="500" fill="hold"/>
                                        <p:tgtEl>
                                          <p:spTgt spid="13">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13">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13">
                                            <p:graphicEl>
                                              <a:dgm id="{CD8BC6EB-CBE6-4AFE-872D-39830C0A1935}"/>
                                            </p:graphicEl>
                                          </p:spTgt>
                                        </p:tgtEl>
                                      </p:cBhvr>
                                    </p:animEffect>
                                    <p:anim calcmode="lin" valueType="num">
                                      <p:cBhvr>
                                        <p:cTn id="189" dur="500" fill="hold"/>
                                        <p:tgtEl>
                                          <p:spTgt spid="13">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13">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13">
                                            <p:graphicEl>
                                              <a:dgm id="{158A3A02-EB17-4596-B68B-7CAFDB9A99E5}"/>
                                            </p:graphicEl>
                                          </p:spTgt>
                                        </p:tgtEl>
                                        <p:attrNameLst>
                                          <p:attrName>style.visibility</p:attrName>
                                        </p:attrNameLst>
                                      </p:cBhvr>
                                      <p:to>
                                        <p:strVal val="visible"/>
                                      </p:to>
                                    </p:set>
                                    <p:anim calcmode="lin" valueType="num">
                                      <p:cBhvr>
                                        <p:cTn id="193" dur="500" fill="hold"/>
                                        <p:tgtEl>
                                          <p:spTgt spid="13">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13">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13">
                                            <p:graphicEl>
                                              <a:dgm id="{158A3A02-EB17-4596-B68B-7CAFDB9A99E5}"/>
                                            </p:graphicEl>
                                          </p:spTgt>
                                        </p:tgtEl>
                                      </p:cBhvr>
                                    </p:animEffect>
                                    <p:anim calcmode="lin" valueType="num">
                                      <p:cBhvr>
                                        <p:cTn id="196" dur="500" fill="hold"/>
                                        <p:tgtEl>
                                          <p:spTgt spid="13">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13">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13">
                                            <p:graphicEl>
                                              <a:dgm id="{A6C372CA-8BFD-4004-8FB0-0CAC06FFF0DA}"/>
                                            </p:graphicEl>
                                          </p:spTgt>
                                        </p:tgtEl>
                                        <p:attrNameLst>
                                          <p:attrName>style.visibility</p:attrName>
                                        </p:attrNameLst>
                                      </p:cBhvr>
                                      <p:to>
                                        <p:strVal val="visible"/>
                                      </p:to>
                                    </p:set>
                                    <p:anim calcmode="lin" valueType="num">
                                      <p:cBhvr>
                                        <p:cTn id="202" dur="500" fill="hold"/>
                                        <p:tgtEl>
                                          <p:spTgt spid="13">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13">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13">
                                            <p:graphicEl>
                                              <a:dgm id="{A6C372CA-8BFD-4004-8FB0-0CAC06FFF0DA}"/>
                                            </p:graphicEl>
                                          </p:spTgt>
                                        </p:tgtEl>
                                      </p:cBhvr>
                                    </p:animEffect>
                                    <p:anim calcmode="lin" valueType="num">
                                      <p:cBhvr>
                                        <p:cTn id="205" dur="500" fill="hold"/>
                                        <p:tgtEl>
                                          <p:spTgt spid="13">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13">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13">
                                            <p:graphicEl>
                                              <a:dgm id="{E0BCFF9E-D978-42AC-9151-B4B106A83126}"/>
                                            </p:graphicEl>
                                          </p:spTgt>
                                        </p:tgtEl>
                                        <p:attrNameLst>
                                          <p:attrName>style.visibility</p:attrName>
                                        </p:attrNameLst>
                                      </p:cBhvr>
                                      <p:to>
                                        <p:strVal val="visible"/>
                                      </p:to>
                                    </p:set>
                                    <p:anim calcmode="lin" valueType="num">
                                      <p:cBhvr>
                                        <p:cTn id="209" dur="500" fill="hold"/>
                                        <p:tgtEl>
                                          <p:spTgt spid="13">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13">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13">
                                            <p:graphicEl>
                                              <a:dgm id="{E0BCFF9E-D978-42AC-9151-B4B106A83126}"/>
                                            </p:graphicEl>
                                          </p:spTgt>
                                        </p:tgtEl>
                                      </p:cBhvr>
                                    </p:animEffect>
                                    <p:anim calcmode="lin" valueType="num">
                                      <p:cBhvr>
                                        <p:cTn id="212" dur="500" fill="hold"/>
                                        <p:tgtEl>
                                          <p:spTgt spid="13">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13">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Sub>
          <a:bldDgm bld="one"/>
        </p:bldSub>
      </p:bldGraphic>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2192000" cy="769441"/>
          </a:xfrm>
          <a:prstGeom prst="rect">
            <a:avLst/>
          </a:prstGeom>
          <a:noFill/>
        </p:spPr>
        <p:txBody>
          <a:bodyPr wrap="square">
            <a:spAutoFit/>
          </a:bodyPr>
          <a:lstStyle/>
          <a:p>
            <a:pPr algn="ctr"/>
            <a:r>
              <a:rPr lang="en-US" sz="4400" b="1" noProof="0"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DANIEL: THE PROPHET OF THE FUTURE</a:t>
            </a:r>
          </a:p>
        </p:txBody>
      </p:sp>
      <p:sp>
        <p:nvSpPr>
          <p:cNvPr id="4" name="CuadroTexto 3">
            <a:extLst>
              <a:ext uri="{FF2B5EF4-FFF2-40B4-BE49-F238E27FC236}">
                <a16:creationId xmlns:a16="http://schemas.microsoft.com/office/drawing/2014/main" id="{C6E762EC-EC65-41BF-D464-F37E3FD2AA0A}"/>
              </a:ext>
            </a:extLst>
          </p:cNvPr>
          <p:cNvSpPr txBox="1"/>
          <p:nvPr/>
        </p:nvSpPr>
        <p:spPr>
          <a:xfrm>
            <a:off x="238125" y="550366"/>
            <a:ext cx="11715750"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noProof="0" dirty="0">
                <a:solidFill>
                  <a:schemeClr val="accent6">
                    <a:lumMod val="75000"/>
                  </a:schemeClr>
                </a:solidFill>
                <a:latin typeface="Comic Sans MS" panose="030F0702030302020204" pitchFamily="66" charset="0"/>
              </a:rPr>
              <a:t>“But there is a God in heaven who reveals mysteries. He has shown King Nebuchadnezzar what will happen in days to come.” </a:t>
            </a:r>
            <a:r>
              <a:rPr lang="en-US" sz="1400" b="1" noProof="0" dirty="0">
                <a:solidFill>
                  <a:schemeClr val="accent6">
                    <a:lumMod val="75000"/>
                  </a:schemeClr>
                </a:solidFill>
                <a:latin typeface="Comic Sans MS" panose="030F0702030302020204" pitchFamily="66" charset="0"/>
              </a:rPr>
              <a:t>(Daniel 2:28a)</a:t>
            </a:r>
            <a:endParaRPr lang="en-US" b="1" noProof="0" dirty="0">
              <a:solidFill>
                <a:schemeClr val="accent6">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262026"/>
            <a:ext cx="5286375" cy="2031325"/>
          </a:xfrm>
          <a:prstGeom prst="rect">
            <a:avLst/>
          </a:prstGeom>
          <a:noFill/>
        </p:spPr>
        <p:txBody>
          <a:bodyPr wrap="square" rtlCol="0">
            <a:spAutoFit/>
          </a:bodyPr>
          <a:lstStyle/>
          <a:p>
            <a:pPr>
              <a:spcBef>
                <a:spcPts val="600"/>
              </a:spcBef>
            </a:pPr>
            <a:r>
              <a:rPr lang="en-US" b="1" noProof="0" dirty="0"/>
              <a:t>From the beginning, Daniel was known for his faithfulness. He was faithful in his eating (Dan. 1:8); he was faithful in giving glory to God (Dan. 2:27-30); he was faithful in predicting evil for Nebuchadnezzar (Dan. 4:19); he was faithful in denouncing Belshazzar's sin (Dan. 5:22-23); he was faithful in his prayer life (Dan. 6:10).</a:t>
            </a: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319260" y="4274250"/>
            <a:ext cx="1752600" cy="245745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30316" y="4278296"/>
            <a:ext cx="1607881" cy="2453404"/>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hqprint">
            <a:extLst>
              <a:ext uri="{28A0092B-C50C-407E-A947-70E740481C1C}">
                <a14:useLocalDpi xmlns:a14="http://schemas.microsoft.com/office/drawing/2010/main"/>
              </a:ext>
            </a:extLst>
          </a:blip>
          <a:srcRect b="1737"/>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7933" b="7933"/>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2343548" y="332679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70312" y="3322791"/>
            <a:ext cx="7421687" cy="923330"/>
          </a:xfrm>
          <a:prstGeom prst="rect">
            <a:avLst/>
          </a:prstGeom>
          <a:noFill/>
        </p:spPr>
        <p:txBody>
          <a:bodyPr wrap="square">
            <a:spAutoFit/>
          </a:bodyPr>
          <a:lstStyle/>
          <a:p>
            <a:pPr>
              <a:spcBef>
                <a:spcPts val="600"/>
              </a:spcBef>
            </a:pPr>
            <a:r>
              <a:rPr lang="en-US" b="1" noProof="0" dirty="0"/>
              <a:t>In addition to the message he gave with his own life, he was called to announce the rise and fall of the great world empires: Babylon, Persia, Greece, Rome and Europe (Dn. 2, 7-12).</a:t>
            </a:r>
          </a:p>
        </p:txBody>
      </p:sp>
      <p:sp>
        <p:nvSpPr>
          <p:cNvPr id="28" name="CuadroTexto 27">
            <a:extLst>
              <a:ext uri="{FF2B5EF4-FFF2-40B4-BE49-F238E27FC236}">
                <a16:creationId xmlns:a16="http://schemas.microsoft.com/office/drawing/2014/main" id="{7DF63A3E-33DB-A924-71E4-268C475908D3}"/>
              </a:ext>
            </a:extLst>
          </p:cNvPr>
          <p:cNvSpPr txBox="1"/>
          <p:nvPr/>
        </p:nvSpPr>
        <p:spPr>
          <a:xfrm>
            <a:off x="4770312" y="4275561"/>
            <a:ext cx="3710842" cy="1477328"/>
          </a:xfrm>
          <a:prstGeom prst="rect">
            <a:avLst/>
          </a:prstGeom>
          <a:noFill/>
        </p:spPr>
        <p:txBody>
          <a:bodyPr wrap="square">
            <a:spAutoFit/>
          </a:bodyPr>
          <a:lstStyle/>
          <a:p>
            <a:pPr>
              <a:spcBef>
                <a:spcPts val="600"/>
              </a:spcBef>
            </a:pPr>
            <a:r>
              <a:rPr lang="en-US" b="1" noProof="0" dirty="0"/>
              <a:t>Intermingled with the prophecies of the empires, Daniel announced the Judgment (Dan. 7:9-10) and the exact time of the first coming of Jesus (Dan. 9:24-27).</a:t>
            </a:r>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62436" y="5782330"/>
            <a:ext cx="5600700" cy="923330"/>
          </a:xfrm>
          <a:prstGeom prst="rect">
            <a:avLst/>
          </a:prstGeom>
          <a:noFill/>
        </p:spPr>
        <p:txBody>
          <a:bodyPr wrap="square">
            <a:spAutoFit/>
          </a:bodyPr>
          <a:lstStyle/>
          <a:p>
            <a:pPr>
              <a:spcBef>
                <a:spcPts val="600"/>
              </a:spcBef>
            </a:pPr>
            <a:r>
              <a:rPr lang="en-US" b="1" noProof="0" dirty="0"/>
              <a:t>His prophecies help us today to proclaim the fulfillment of the part that is still to be fulfilled: the arrival of the Kingdom of God (Dan. 2:44; 7:27).</a:t>
            </a:r>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l="3022" r="3022"/>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2000"/>
            <a:lum/>
            <a:extLst>
              <a:ext uri="{BEBA8EAE-BF5A-486C-A8C5-ECC9F3942E4B}">
                <a14:imgProps xmlns:a14="http://schemas.microsoft.com/office/drawing/2010/main">
                  <a14:imgLayer r:embed="rId3">
                    <a14:imgEffect>
                      <a14:brightnessContrast contrast="40000"/>
                    </a14:imgEffect>
                  </a14:imgLayer>
                </a14:imgProps>
              </a:ext>
            </a:extLst>
          </a:blip>
          <a:srcRect/>
          <a:stretch>
            <a:fillRect t="-17000" b="-17000"/>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4"/>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CuadroTexto 9">
            <a:extLst>
              <a:ext uri="{FF2B5EF4-FFF2-40B4-BE49-F238E27FC236}">
                <a16:creationId xmlns:a16="http://schemas.microsoft.com/office/drawing/2014/main" id="{0C88A0CC-1140-88DC-8267-D8E7416B17C9}"/>
              </a:ext>
            </a:extLst>
          </p:cNvPr>
          <p:cNvSpPr txBox="1"/>
          <p:nvPr/>
        </p:nvSpPr>
        <p:spPr>
          <a:xfrm>
            <a:off x="5247053" y="2232947"/>
            <a:ext cx="4001722" cy="2862322"/>
          </a:xfrm>
          <a:prstGeom prst="rect">
            <a:avLst/>
          </a:prstGeom>
          <a:noFill/>
        </p:spPr>
        <p:txBody>
          <a:bodyPr wrap="square">
            <a:spAutoFit/>
          </a:bodyPr>
          <a:lstStyle/>
          <a:p>
            <a:pPr>
              <a:spcBef>
                <a:spcPts val="600"/>
              </a:spcBef>
            </a:pPr>
            <a:r>
              <a:rPr lang="en-US" sz="2000" b="1" noProof="0" dirty="0"/>
              <a:t>His austere life, and his conviction in declaring sin and urgently calling for repentance, led many to be baptized (Mark 1:4-6). His ministry marked a turning point in Israel that the devil could only weakly counteract, causing the prophet's death (Luke 9:9).</a:t>
            </a:r>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646331"/>
          </a:xfrm>
          <a:prstGeom prst="rect">
            <a:avLst/>
          </a:prstGeom>
          <a:noFill/>
        </p:spPr>
        <p:txBody>
          <a:bodyPr wrap="square">
            <a:spAutoFit/>
            <a:scene3d>
              <a:camera prst="orthographicFront"/>
              <a:lightRig rig="threePt" dir="t"/>
            </a:scene3d>
            <a:sp3d extrusionH="57150">
              <a:bevelT h="25400" prst="softRound"/>
            </a:sp3d>
          </a:bodyPr>
          <a:lstStyle/>
          <a:p>
            <a:pPr algn="ctr"/>
            <a:r>
              <a:rPr lang="en-US" sz="3600" b="1" noProof="0" dirty="0">
                <a:ln w="22225">
                  <a:noFill/>
                  <a:prstDash val="solid"/>
                </a:ln>
                <a:solidFill>
                  <a:schemeClr val="bg2">
                    <a:lumMod val="40000"/>
                    <a:lumOff val="60000"/>
                  </a:schemeClr>
                </a:solidFill>
                <a:effectLst>
                  <a:outerShdw blurRad="50800" dist="38100" dir="4200000" algn="ctr" rotWithShape="0">
                    <a:srgbClr val="FF0000"/>
                  </a:outerShdw>
                </a:effectLst>
              </a:rPr>
              <a:t>JOHN THE BAPTIST: </a:t>
            </a:r>
            <a:r>
              <a:rPr lang="en-US" sz="3600" b="1" dirty="0">
                <a:ln w="22225">
                  <a:noFill/>
                  <a:prstDash val="solid"/>
                </a:ln>
                <a:solidFill>
                  <a:schemeClr val="bg2">
                    <a:lumMod val="40000"/>
                    <a:lumOff val="60000"/>
                  </a:schemeClr>
                </a:solidFill>
                <a:effectLst>
                  <a:outerShdw blurRad="50800" dist="38100" dir="4200000" algn="ctr" rotWithShape="0">
                    <a:srgbClr val="FF0000"/>
                  </a:outerShdw>
                </a:effectLst>
              </a:rPr>
              <a:t>THE FORERUNNER PROPHET</a:t>
            </a:r>
            <a:endParaRPr lang="en-US" sz="3600" b="1" noProof="0" dirty="0">
              <a:ln w="22225">
                <a:noFill/>
                <a:prstDash val="solid"/>
              </a:ln>
              <a:solidFill>
                <a:schemeClr val="bg2">
                  <a:lumMod val="40000"/>
                  <a:lumOff val="60000"/>
                </a:schemeClr>
              </a:solidFill>
              <a:effectLst>
                <a:outerShdw blurRad="50800" dist="38100" dir="4200000" algn="ctr" rotWithShape="0">
                  <a:srgbClr val="FF0000"/>
                </a:outerShdw>
              </a:effectLst>
            </a:endParaRPr>
          </a:p>
        </p:txBody>
      </p:sp>
      <p:sp>
        <p:nvSpPr>
          <p:cNvPr id="4" name="CuadroTexto 3">
            <a:extLst>
              <a:ext uri="{FF2B5EF4-FFF2-40B4-BE49-F238E27FC236}">
                <a16:creationId xmlns:a16="http://schemas.microsoft.com/office/drawing/2014/main" id="{47EF7D01-92EB-2208-25CA-BCF6A728F75A}"/>
              </a:ext>
            </a:extLst>
          </p:cNvPr>
          <p:cNvSpPr txBox="1"/>
          <p:nvPr/>
        </p:nvSpPr>
        <p:spPr>
          <a:xfrm>
            <a:off x="0" y="689087"/>
            <a:ext cx="10591800" cy="646331"/>
          </a:xfrm>
          <a:prstGeom prst="rect">
            <a:avLst/>
          </a:prstGeom>
          <a:noFill/>
        </p:spPr>
        <p:txBody>
          <a:bodyPr wrap="square">
            <a:spAutoFit/>
          </a:bodyPr>
          <a:lstStyle/>
          <a:p>
            <a:pPr algn="ctr"/>
            <a:r>
              <a:rPr lang="en-US" b="1" noProof="0" dirty="0">
                <a:solidFill>
                  <a:srgbClr val="B9F5FD"/>
                </a:solidFill>
                <a:effectLst>
                  <a:outerShdw blurRad="38100" dist="38100" dir="2700000" algn="tl">
                    <a:srgbClr val="000000">
                      <a:alpha val="43137"/>
                    </a:srgbClr>
                  </a:outerShdw>
                </a:effectLst>
                <a:latin typeface="Comic Sans MS" panose="030F0702030302020204" pitchFamily="66" charset="0"/>
              </a:rPr>
              <a:t>“John replied in the words of Isaiah the prophet, ‘I am the voice of one calling in the wilderness, ‘Make straight the way for the Lord.’ ” </a:t>
            </a:r>
            <a:r>
              <a:rPr lang="en-US" sz="1400" b="1" noProof="0" dirty="0">
                <a:solidFill>
                  <a:srgbClr val="B9F5FD"/>
                </a:solidFill>
                <a:effectLst>
                  <a:outerShdw blurRad="38100" dist="38100" dir="2700000" algn="tl">
                    <a:srgbClr val="000000">
                      <a:alpha val="43137"/>
                    </a:srgbClr>
                  </a:outerShdw>
                </a:effectLst>
                <a:latin typeface="Comic Sans MS" panose="030F0702030302020204" pitchFamily="66" charset="0"/>
              </a:rPr>
              <a:t>(John 1:23)</a:t>
            </a:r>
            <a:endParaRPr lang="en-US" b="1" noProof="0" dirty="0">
              <a:solidFill>
                <a:srgbClr val="B9F5FD"/>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85CCD2AC-8F49-00F8-5E69-0E401711DE56}"/>
              </a:ext>
            </a:extLst>
          </p:cNvPr>
          <p:cNvSpPr txBox="1"/>
          <p:nvPr/>
        </p:nvSpPr>
        <p:spPr>
          <a:xfrm>
            <a:off x="136673" y="1510307"/>
            <a:ext cx="10455127" cy="707886"/>
          </a:xfrm>
          <a:prstGeom prst="rect">
            <a:avLst/>
          </a:prstGeom>
          <a:noFill/>
        </p:spPr>
        <p:txBody>
          <a:bodyPr wrap="square" rtlCol="0">
            <a:spAutoFit/>
          </a:bodyPr>
          <a:lstStyle/>
          <a:p>
            <a:pPr>
              <a:spcBef>
                <a:spcPts val="600"/>
              </a:spcBef>
            </a:pPr>
            <a:r>
              <a:rPr lang="en-US" sz="2000" b="1" noProof="0" dirty="0"/>
              <a:t>Like other prophets—such as Samuel or Jeremiah—John was set apart before he was born. He was called to do the work of Elijah, as a forerunner of the Messiah (Luke 1:13-17).</a:t>
            </a:r>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t="1327" b="1327"/>
          <a:stretch>
            <a:fillRect/>
          </a:stretch>
        </p:blipFill>
        <p:spPr>
          <a:xfrm>
            <a:off x="156336" y="2294502"/>
            <a:ext cx="4917109" cy="2739212"/>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6140440"/>
            <a:ext cx="12055327" cy="707886"/>
          </a:xfrm>
          <a:prstGeom prst="rect">
            <a:avLst/>
          </a:prstGeom>
          <a:noFill/>
        </p:spPr>
        <p:txBody>
          <a:bodyPr wrap="square">
            <a:spAutoFit/>
          </a:bodyPr>
          <a:lstStyle/>
          <a:p>
            <a:pPr>
              <a:spcBef>
                <a:spcPts val="600"/>
              </a:spcBef>
            </a:pPr>
            <a:r>
              <a:rPr lang="en-US" sz="2000" b="1" noProof="0" dirty="0"/>
              <a:t>It's not a bed of roses. It demands fidelity, conviction, and dedication. Security isn't guaranteed, but eternal life is (ours, and that of those who accept the message today).</a:t>
            </a:r>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1" y="5110023"/>
            <a:ext cx="9112104" cy="1015663"/>
          </a:xfrm>
          <a:prstGeom prst="rect">
            <a:avLst/>
          </a:prstGeom>
          <a:noFill/>
        </p:spPr>
        <p:txBody>
          <a:bodyPr wrap="square">
            <a:spAutoFit/>
          </a:bodyPr>
          <a:lstStyle/>
          <a:p>
            <a:pPr>
              <a:spcBef>
                <a:spcPts val="600"/>
              </a:spcBef>
            </a:pPr>
            <a:r>
              <a:rPr lang="en-US" sz="2000" b="1" noProof="0" dirty="0"/>
              <a:t>The work of John (which is also the work of Elijah) is now our work. We are called to prepare for the coming of Jesus by proclaiming to all the gospel of repentance and salvation through the atoning death of Jesus.</a:t>
            </a:r>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344027" y="2428931"/>
            <a:ext cx="2721910" cy="3629214"/>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2632C53-FA74-E31B-EF6A-5F3F2EC0F279}"/>
              </a:ext>
            </a:extLst>
          </p:cNvPr>
          <p:cNvSpPr txBox="1"/>
          <p:nvPr/>
        </p:nvSpPr>
        <p:spPr>
          <a:xfrm>
            <a:off x="1376516" y="1031336"/>
            <a:ext cx="10333703" cy="4493538"/>
          </a:xfrm>
          <a:prstGeom prst="rect">
            <a:avLst/>
          </a:prstGeom>
          <a:noFill/>
        </p:spPr>
        <p:txBody>
          <a:bodyPr wrap="square">
            <a:spAutoFit/>
          </a:bodyPr>
          <a:lstStyle/>
          <a:p>
            <a:pPr>
              <a:spcBef>
                <a:spcPts val="600"/>
              </a:spcBef>
            </a:pPr>
            <a:r>
              <a:rPr lang="en-US" sz="2600" b="1" noProof="0" dirty="0">
                <a:solidFill>
                  <a:schemeClr val="accent5">
                    <a:lumMod val="50000"/>
                  </a:schemeClr>
                </a:solidFill>
                <a:latin typeface="Constantia" panose="02030602050306030303" pitchFamily="18" charset="0"/>
              </a:rPr>
              <a:t>“Of special value to God’s church on earth today—the keepers of His vineyard—are the messages of counsel and admonition given through the prophets who have made plain His eternal purpose in behalf of mankind. In the teachings of the prophets, His love for the lost race and His plan for their salvation are clearly revealed. […] And today God’s message to His church—to those who are occupying His vineyard as faithful husbandmen—is none other than that spoken through the prophet of old: “Sing ye unto her, A vineyard of red wine. I the Lord do keep it; I will water it every moment: lest any hurt it, I will keep it night and day.” (Isaiah 27:2-3)”</a:t>
            </a:r>
          </a:p>
        </p:txBody>
      </p:sp>
      <p:sp>
        <p:nvSpPr>
          <p:cNvPr id="4" name="CuadroTexto 3">
            <a:extLst>
              <a:ext uri="{FF2B5EF4-FFF2-40B4-BE49-F238E27FC236}">
                <a16:creationId xmlns:a16="http://schemas.microsoft.com/office/drawing/2014/main" id="{BA44A710-58A7-09DC-18E0-BADFE69C22AC}"/>
              </a:ext>
            </a:extLst>
          </p:cNvPr>
          <p:cNvSpPr txBox="1"/>
          <p:nvPr/>
        </p:nvSpPr>
        <p:spPr>
          <a:xfrm>
            <a:off x="8289533" y="5634498"/>
            <a:ext cx="3130089" cy="338554"/>
          </a:xfrm>
          <a:prstGeom prst="rect">
            <a:avLst/>
          </a:prstGeom>
          <a:noFill/>
        </p:spPr>
        <p:txBody>
          <a:bodyPr wrap="none" rtlCol="0">
            <a:spAutoFit/>
          </a:bodyPr>
          <a:lstStyle/>
          <a:p>
            <a:pPr algn="r"/>
            <a:r>
              <a:rPr lang="en-US" sz="1600" b="1" noProof="0" dirty="0" err="1">
                <a:solidFill>
                  <a:schemeClr val="accent5">
                    <a:lumMod val="50000"/>
                  </a:schemeClr>
                </a:solidFill>
              </a:rPr>
              <a:t>EGW</a:t>
            </a:r>
            <a:r>
              <a:rPr lang="en-US" sz="1600" b="1" noProof="0" dirty="0">
                <a:solidFill>
                  <a:schemeClr val="accent5">
                    <a:lumMod val="50000"/>
                  </a:schemeClr>
                </a:solidFill>
              </a:rPr>
              <a:t> (Prophets and Kings, p. 22)</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r="5228"/>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49" t="3284" r="-49" b="16441"/>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spAutoFit/>
          </a:bodyPr>
          <a:lstStyle/>
          <a:p>
            <a:pPr algn="ctr"/>
            <a:r>
              <a:rPr lang="en-US" sz="3600" b="1" noProof="0" dirty="0">
                <a:ln w="6600">
                  <a:solidFill>
                    <a:srgbClr val="FF66F9"/>
                  </a:solidFill>
                  <a:prstDash val="solid"/>
                </a:ln>
                <a:solidFill>
                  <a:srgbClr val="FFFFFF"/>
                </a:solidFill>
                <a:effectLst>
                  <a:outerShdw dist="38100" dir="2700000" algn="tl" rotWithShape="0">
                    <a:srgbClr val="FF66F9"/>
                  </a:outerShdw>
                </a:effectLst>
              </a:rPr>
              <a:t>APPENDIX:</a:t>
            </a:r>
            <a:r>
              <a:rPr lang="en-US" sz="3600" b="1" noProof="0" dirty="0">
                <a:ln w="6600">
                  <a:solidFill>
                    <a:schemeClr val="accent2"/>
                  </a:solidFill>
                  <a:prstDash val="solid"/>
                </a:ln>
                <a:solidFill>
                  <a:srgbClr val="FFFFFF"/>
                </a:solidFill>
                <a:effectLst>
                  <a:outerShdw dist="38100" dir="2700000" algn="tl" rotWithShape="0">
                    <a:schemeClr val="accent2"/>
                  </a:outerShdw>
                </a:effectLst>
              </a:rPr>
              <a:t> </a:t>
            </a:r>
            <a:r>
              <a:rPr lang="en-US" sz="3600" b="1" noProof="0" dirty="0">
                <a:ln w="6600">
                  <a:solidFill>
                    <a:schemeClr val="bg2"/>
                  </a:solidFill>
                  <a:prstDash val="solid"/>
                </a:ln>
                <a:solidFill>
                  <a:srgbClr val="FFFFFF"/>
                </a:solidFill>
                <a:effectLst>
                  <a:outerShdw dist="38100" dir="2700000" algn="tl" rotWithShape="0">
                    <a:schemeClr val="bg2">
                      <a:lumMod val="40000"/>
                      <a:lumOff val="60000"/>
                    </a:schemeClr>
                  </a:outerShdw>
                </a:effectLst>
              </a:rPr>
              <a:t>THE PROPHETIC CALL OF ELLEN G. WHITE</a:t>
            </a: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742950"/>
            <a:ext cx="11660257" cy="400110"/>
          </a:xfrm>
          <a:prstGeom prst="rect">
            <a:avLst/>
          </a:prstGeom>
          <a:noFill/>
        </p:spPr>
        <p:txBody>
          <a:bodyPr wrap="square" rtlCol="0">
            <a:spAutoFit/>
          </a:bodyPr>
          <a:lstStyle/>
          <a:p>
            <a:pPr>
              <a:spcBef>
                <a:spcPts val="600"/>
              </a:spcBef>
            </a:pPr>
            <a:r>
              <a:rPr lang="en-US" sz="2000" b="1" noProof="0" dirty="0"/>
              <a:t>Ellen Gould Harmon received her first sight in December 1844, when she was 17 years old.</a:t>
            </a:r>
          </a:p>
        </p:txBody>
      </p:sp>
      <p:sp>
        <p:nvSpPr>
          <p:cNvPr id="5" name="CuadroTexto 4">
            <a:extLst>
              <a:ext uri="{FF2B5EF4-FFF2-40B4-BE49-F238E27FC236}">
                <a16:creationId xmlns:a16="http://schemas.microsoft.com/office/drawing/2014/main" id="{D87D645C-8EDE-E6B5-B075-2994D038ACF9}"/>
              </a:ext>
            </a:extLst>
          </p:cNvPr>
          <p:cNvSpPr txBox="1"/>
          <p:nvPr/>
        </p:nvSpPr>
        <p:spPr>
          <a:xfrm>
            <a:off x="265043" y="2783834"/>
            <a:ext cx="10230679" cy="1323439"/>
          </a:xfrm>
          <a:prstGeom prst="rect">
            <a:avLst/>
          </a:prstGeom>
          <a:noFill/>
        </p:spPr>
        <p:txBody>
          <a:bodyPr wrap="square">
            <a:spAutoFit/>
          </a:bodyPr>
          <a:lstStyle/>
          <a:p>
            <a:pPr lvl="0">
              <a:spcBef>
                <a:spcPts val="600"/>
              </a:spcBef>
              <a:defRPr/>
            </a:pPr>
            <a:r>
              <a:rPr lang="en-US" sz="2000" b="1" noProof="0" dirty="0">
                <a:solidFill>
                  <a:prstClr val="black"/>
                </a:solidFill>
              </a:rPr>
              <a:t>With this vision, God assured believers that they were on the right path. Although few believed Ellen at first, she was eventually accepted as a prophet. Her messages encouraged and guided the Adventist people from its beginnings, and they continue to do so today.</a:t>
            </a: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835255"/>
            <a:ext cx="11652869" cy="1015663"/>
          </a:xfrm>
          <a:prstGeom prst="rect">
            <a:avLst/>
          </a:prstGeom>
          <a:noFill/>
        </p:spPr>
        <p:txBody>
          <a:bodyPr wrap="square">
            <a:spAutoFit/>
          </a:bodyPr>
          <a:lstStyle/>
          <a:p>
            <a:pPr lvl="0">
              <a:spcBef>
                <a:spcPts val="600"/>
              </a:spcBef>
              <a:defRPr/>
            </a:pPr>
            <a:r>
              <a:rPr lang="en-US" sz="2000" b="1" noProof="0" dirty="0">
                <a:solidFill>
                  <a:prstClr val="black"/>
                </a:solidFill>
              </a:rPr>
              <a:t>In that context, Ellen was shown a path leading from this earth to the heavenly Jerusalem, and the Adventist believers were journeying toward the Holy City, guided by Jesus. If their eyes remained fixed on Jesus, they advanced along the path. If they looked away, they fell off it.</a:t>
            </a: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0" y="1143060"/>
            <a:ext cx="11661913" cy="707886"/>
          </a:xfrm>
          <a:prstGeom prst="rect">
            <a:avLst/>
          </a:prstGeom>
          <a:noFill/>
        </p:spPr>
        <p:txBody>
          <a:bodyPr wrap="square">
            <a:spAutoFit/>
          </a:bodyPr>
          <a:lstStyle/>
          <a:p>
            <a:pPr lvl="0">
              <a:spcBef>
                <a:spcPts val="600"/>
              </a:spcBef>
              <a:defRPr/>
            </a:pPr>
            <a:r>
              <a:rPr lang="en-US" sz="2000" b="1" noProof="0" dirty="0">
                <a:solidFill>
                  <a:prstClr val="black"/>
                </a:solidFill>
              </a:rPr>
              <a:t>William Miller had interpreted the prophecy of Daniel 8:14 as announcing the return of Jesus in 1843. Later, the date of October 22, 1844, was set. But Jesus did not come.</a:t>
            </a: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685</TotalTime>
  <Words>2034</Words>
  <Application>Microsoft Office PowerPoint</Application>
  <PresentationFormat>Panorámica</PresentationFormat>
  <Paragraphs>81</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vt:lpstr>
      <vt:lpstr>Comic Sans MS</vt:lpstr>
      <vt:lpstr>Aptos Display</vt:lpstr>
      <vt:lpstr>Arial</vt:lpstr>
      <vt:lpstr>Constantia</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128</cp:revision>
  <dcterms:created xsi:type="dcterms:W3CDTF">2026-09-11T15:58:36Z</dcterms:created>
  <dcterms:modified xsi:type="dcterms:W3CDTF">2026-09-22T07:57:37Z</dcterms:modified>
</cp:coreProperties>
</file>